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298" r:id="rId5"/>
    <p:sldId id="308" r:id="rId6"/>
    <p:sldId id="283" r:id="rId7"/>
    <p:sldId id="305" r:id="rId8"/>
    <p:sldId id="306" r:id="rId9"/>
    <p:sldId id="307" r:id="rId10"/>
    <p:sldId id="314" r:id="rId11"/>
    <p:sldId id="299" r:id="rId12"/>
    <p:sldId id="313" r:id="rId13"/>
    <p:sldId id="297" r:id="rId14"/>
    <p:sldId id="312" r:id="rId15"/>
    <p:sldId id="311" r:id="rId16"/>
    <p:sldId id="315" r:id="rId17"/>
    <p:sldId id="316" r:id="rId18"/>
    <p:sldId id="29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e Bridge" initials="TB" lastIdx="1" clrIdx="0">
    <p:extLst>
      <p:ext uri="{19B8F6BF-5375-455C-9EA6-DF929625EA0E}">
        <p15:presenceInfo xmlns:p15="http://schemas.microsoft.com/office/powerpoint/2012/main" userId="e623ee67a7945b3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C61C"/>
    <a:srgbClr val="CAF2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712" autoAdjust="0"/>
  </p:normalViewPr>
  <p:slideViewPr>
    <p:cSldViewPr snapToGrid="0">
      <p:cViewPr varScale="1">
        <p:scale>
          <a:sx n="112" d="100"/>
          <a:sy n="112" d="100"/>
        </p:scale>
        <p:origin x="432" y="78"/>
      </p:cViewPr>
      <p:guideLst/>
    </p:cSldViewPr>
  </p:slideViewPr>
  <p:outlineViewPr>
    <p:cViewPr>
      <p:scale>
        <a:sx n="33" d="100"/>
        <a:sy n="33" d="100"/>
      </p:scale>
      <p:origin x="0" y="-942"/>
    </p:cViewPr>
  </p:outlineViewPr>
  <p:notesTextViewPr>
    <p:cViewPr>
      <p:scale>
        <a:sx n="3" d="2"/>
        <a:sy n="3" d="2"/>
      </p:scale>
      <p:origin x="0" y="0"/>
    </p:cViewPr>
  </p:notesTextViewPr>
  <p:sorterViewPr>
    <p:cViewPr>
      <p:scale>
        <a:sx n="75" d="100"/>
        <a:sy n="75" d="100"/>
      </p:scale>
      <p:origin x="0" y="0"/>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8/14/2024</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8/14/2024</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6"/>
            <a:ext cx="3600450" cy="467924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511475"/>
            <a:ext cx="3600450"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57760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
        <p:nvSpPr>
          <p:cNvPr id="11" name="Text Placeholder 2">
            <a:extLst>
              <a:ext uri="{FF2B5EF4-FFF2-40B4-BE49-F238E27FC236}">
                <a16:creationId xmlns:a16="http://schemas.microsoft.com/office/drawing/2014/main" id="{14B95064-E6BF-43CD-ACBD-6363E8D9BF6A}"/>
              </a:ext>
            </a:extLst>
          </p:cNvPr>
          <p:cNvSpPr>
            <a:spLocks noGrp="1"/>
          </p:cNvSpPr>
          <p:nvPr>
            <p:ph type="body" idx="1"/>
          </p:nvPr>
        </p:nvSpPr>
        <p:spPr>
          <a:xfrm>
            <a:off x="0" y="4114627"/>
            <a:ext cx="5956300" cy="1095056"/>
          </a:xfrm>
          <a:solidFill>
            <a:schemeClr val="tx1">
              <a:alpha val="80000"/>
            </a:schemeClr>
          </a:solidFill>
        </p:spPr>
        <p:txBody>
          <a:bodyPr vert="horz" lIns="252000" tIns="180000" rIns="180000" bIns="180000" rtlCol="0">
            <a:noAutofit/>
          </a:bodyPr>
          <a:lstStyle>
            <a:lvl1pPr marL="0" indent="0" algn="l">
              <a:buNone/>
              <a:defRPr lang="en-US">
                <a:solidFill>
                  <a:schemeClr val="bg1"/>
                </a:solidFill>
              </a:defRPr>
            </a:lvl1pPr>
          </a:lstStyle>
          <a:p>
            <a:pPr marL="266700" lvl="0" indent="-266700"/>
            <a:r>
              <a:rPr lang="en-US" noProof="0"/>
              <a:t>Click to edit Master text styles</a:t>
            </a:r>
          </a:p>
        </p:txBody>
      </p:sp>
    </p:spTree>
    <p:extLst>
      <p:ext uri="{BB962C8B-B14F-4D97-AF65-F5344CB8AC3E}">
        <p14:creationId xmlns:p14="http://schemas.microsoft.com/office/powerpoint/2010/main" val="3982563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008000"/>
            <a:ext cx="11328000" cy="5183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6207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007250"/>
            <a:ext cx="5460114"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007250"/>
            <a:ext cx="5448115"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15553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42339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424663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5315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429050"/>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801432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9" name="Text Placeholder 3">
            <a:extLst>
              <a:ext uri="{FF2B5EF4-FFF2-40B4-BE49-F238E27FC236}">
                <a16:creationId xmlns:a16="http://schemas.microsoft.com/office/drawing/2014/main" id="{3E50A411-2E68-4F4D-B4BC-62E87C633658}"/>
              </a:ext>
            </a:extLst>
          </p:cNvPr>
          <p:cNvSpPr>
            <a:spLocks noGrp="1"/>
          </p:cNvSpPr>
          <p:nvPr>
            <p:ph type="body" sz="half" idx="2"/>
          </p:nvPr>
        </p:nvSpPr>
        <p:spPr>
          <a:xfrm>
            <a:off x="432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Picture Placeholder 2">
            <a:extLst>
              <a:ext uri="{FF2B5EF4-FFF2-40B4-BE49-F238E27FC236}">
                <a16:creationId xmlns:a16="http://schemas.microsoft.com/office/drawing/2014/main" id="{2FBF39A8-0BD5-48FD-9993-F595D4F727C1}"/>
              </a:ext>
            </a:extLst>
          </p:cNvPr>
          <p:cNvSpPr>
            <a:spLocks noGrp="1"/>
          </p:cNvSpPr>
          <p:nvPr>
            <p:ph type="pic" idx="1"/>
          </p:nvPr>
        </p:nvSpPr>
        <p:spPr>
          <a:xfrm>
            <a:off x="4788816" y="432001"/>
            <a:ext cx="6971184" cy="5429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04063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43715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139767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0" y="2033588"/>
            <a:ext cx="8863262" cy="2790825"/>
          </a:xfrm>
        </p:spPr>
        <p:txBody>
          <a:bodyPr anchor="ctr"/>
          <a:lstStyle>
            <a:lvl1pPr marL="0" indent="0" algn="ctr">
              <a:buNone/>
              <a:defRPr sz="6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2877243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900433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8285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2307689"/>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815037"/>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2308214"/>
            <a:ext cx="5472000" cy="358775"/>
          </a:xfrm>
        </p:spPr>
        <p:txBody>
          <a:bodyPr/>
          <a:lstStyle>
            <a:lvl1pPr marL="0" indent="0">
              <a:buNone/>
              <a:defRPr sz="2400" b="1"/>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812214"/>
            <a:ext cx="5472113" cy="337903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2100317"/>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2100317"/>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Thank You</a:t>
            </a:r>
          </a:p>
        </p:txBody>
      </p:sp>
      <p:sp>
        <p:nvSpPr>
          <p:cNvPr id="9" name="Text Placeholder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0" name="Text Placeholder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1" name="Text Placehold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2" name="Text Placeholder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dirty="0"/>
          </a:p>
        </p:txBody>
      </p:sp>
      <p:sp>
        <p:nvSpPr>
          <p:cNvPr id="4" name="TextBox 3">
            <a:extLst>
              <a:ext uri="{FF2B5EF4-FFF2-40B4-BE49-F238E27FC236}">
                <a16:creationId xmlns:a16="http://schemas.microsoft.com/office/drawing/2014/main" id="{34FDC6F9-37F9-4E25-AECA-D307B8421C73}"/>
              </a:ext>
            </a:extLst>
          </p:cNvPr>
          <p:cNvSpPr txBox="1"/>
          <p:nvPr userDrawn="1"/>
        </p:nvSpPr>
        <p:spPr>
          <a:xfrm>
            <a:off x="10243100" y="6422491"/>
            <a:ext cx="1053900" cy="380860"/>
          </a:xfrm>
          <a:prstGeom prst="rect">
            <a:avLst/>
          </a:prstGeom>
          <a:noFill/>
        </p:spPr>
        <p:txBody>
          <a:bodyPr wrap="square" tIns="108000" bIns="0" rtlCol="0" anchor="ctr">
            <a:spAutoFit/>
          </a:bodyPr>
          <a:lstStyle/>
          <a:p>
            <a:pPr algn="r">
              <a:lnSpc>
                <a:spcPts val="1000"/>
              </a:lnSpc>
            </a:pPr>
            <a:r>
              <a:rPr lang="en-US" sz="2500" b="1" i="0" spc="-100" baseline="0" noProof="0" dirty="0">
                <a:solidFill>
                  <a:schemeClr val="accent1"/>
                </a:solidFill>
                <a:latin typeface="+mj-lt"/>
              </a:rPr>
              <a:t>TREY</a:t>
            </a:r>
            <a:r>
              <a:rPr lang="en-US" sz="1600" b="1" i="0" spc="-100" baseline="0" noProof="0" dirty="0">
                <a:solidFill>
                  <a:schemeClr val="accent1"/>
                </a:solidFill>
                <a:latin typeface="+mj-lt"/>
              </a:rPr>
              <a:t> </a:t>
            </a:r>
            <a:br>
              <a:rPr lang="en-US" sz="1600" b="1" i="0" spc="-100" baseline="0" noProof="0" dirty="0">
                <a:solidFill>
                  <a:schemeClr val="accent1"/>
                </a:solidFill>
                <a:latin typeface="+mj-lt"/>
              </a:rPr>
            </a:br>
            <a:r>
              <a:rPr lang="en-US" sz="1200" b="0" i="0" spc="140" baseline="0" noProof="0" dirty="0">
                <a:solidFill>
                  <a:schemeClr val="tx1">
                    <a:lumMod val="75000"/>
                    <a:lumOff val="25000"/>
                  </a:schemeClr>
                </a:solidFill>
                <a:latin typeface="+mj-lt"/>
              </a:rPr>
              <a:t>research</a:t>
            </a:r>
          </a:p>
        </p:txBody>
      </p:sp>
      <p:sp>
        <p:nvSpPr>
          <p:cNvPr id="9" name="Rectangle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67" r:id="rId13"/>
    <p:sldLayoutId id="2147483668" r:id="rId14"/>
    <p:sldLayoutId id="2147483669" r:id="rId15"/>
    <p:sldLayoutId id="2147483670" r:id="rId16"/>
    <p:sldLayoutId id="2147483671" r:id="rId17"/>
    <p:sldLayoutId id="2147483673" r:id="rId18"/>
    <p:sldLayoutId id="2147483674" r:id="rId19"/>
    <p:sldLayoutId id="2147483654" r:id="rId20"/>
    <p:sldLayoutId id="2147483655" r:id="rId21"/>
    <p:sldLayoutId id="2147483675" r:id="rId22"/>
    <p:sldLayoutId id="2147483672" r:id="rId23"/>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09788C44-851D-4A9B-9FAD-F3E45A110F4B}"/>
              </a:ext>
            </a:extLst>
          </p:cNvPr>
          <p:cNvSpPr>
            <a:spLocks noGrp="1"/>
          </p:cNvSpPr>
          <p:nvPr>
            <p:ph type="ctrTitle"/>
          </p:nvPr>
        </p:nvSpPr>
        <p:spPr>
          <a:xfrm>
            <a:off x="0" y="-203200"/>
            <a:ext cx="12192000" cy="4529793"/>
          </a:xfrm>
        </p:spPr>
        <p:txBody>
          <a:bodyPr anchor="t">
            <a:normAutofit/>
          </a:bodyPr>
          <a:lstStyle/>
          <a:p>
            <a:pPr algn="ctr"/>
            <a:r>
              <a:rPr lang="en-US" sz="5600" dirty="0"/>
              <a:t>The Bridge </a:t>
            </a:r>
            <a:br>
              <a:rPr lang="en-US" sz="5600" dirty="0"/>
            </a:br>
            <a:r>
              <a:rPr lang="en-US" sz="5600" dirty="0"/>
              <a:t>Program Overview</a:t>
            </a:r>
          </a:p>
        </p:txBody>
      </p:sp>
      <p:sp>
        <p:nvSpPr>
          <p:cNvPr id="4" name="Subtitle 3">
            <a:extLst>
              <a:ext uri="{FF2B5EF4-FFF2-40B4-BE49-F238E27FC236}">
                <a16:creationId xmlns:a16="http://schemas.microsoft.com/office/drawing/2014/main" id="{4772945D-CA91-4CFE-8EB7-941C7618C994}"/>
              </a:ext>
            </a:extLst>
          </p:cNvPr>
          <p:cNvSpPr>
            <a:spLocks noGrp="1"/>
          </p:cNvSpPr>
          <p:nvPr>
            <p:ph type="body" sz="quarter" idx="13"/>
          </p:nvPr>
        </p:nvSpPr>
        <p:spPr>
          <a:xfrm>
            <a:off x="2273300" y="3873500"/>
            <a:ext cx="7518400" cy="2184400"/>
          </a:xfrm>
        </p:spPr>
        <p:txBody>
          <a:bodyPr>
            <a:normAutofit/>
          </a:bodyPr>
          <a:lstStyle/>
          <a:p>
            <a:pPr algn="ctr"/>
            <a:r>
              <a:rPr lang="en-US" dirty="0"/>
              <a:t>Love, Dignity and Respect</a:t>
            </a:r>
          </a:p>
        </p:txBody>
      </p:sp>
      <p:sp>
        <p:nvSpPr>
          <p:cNvPr id="17" name="Footer Placeholder 4">
            <a:extLst>
              <a:ext uri="{FF2B5EF4-FFF2-40B4-BE49-F238E27FC236}">
                <a16:creationId xmlns:a16="http://schemas.microsoft.com/office/drawing/2014/main" id="{1245AC64-7B8F-4C99-A006-15D2DB166FA7}"/>
              </a:ext>
            </a:extLst>
          </p:cNvPr>
          <p:cNvSpPr>
            <a:spLocks noGrp="1"/>
          </p:cNvSpPr>
          <p:nvPr>
            <p:ph type="ftr" sz="quarter" idx="11"/>
          </p:nvPr>
        </p:nvSpPr>
        <p:spPr>
          <a:xfrm>
            <a:off x="3144906" y="6419298"/>
            <a:ext cx="3490776" cy="295062"/>
          </a:xfrm>
        </p:spPr>
        <p:txBody>
          <a:bodyPr anchor="ctr">
            <a:normAutofit/>
          </a:bodyPr>
          <a:lstStyle/>
          <a:p>
            <a:pPr>
              <a:spcAft>
                <a:spcPts val="600"/>
              </a:spcAft>
            </a:pPr>
            <a:r>
              <a:rPr lang="en-US" dirty="0"/>
              <a:t>The Bridge Inc. 907 South Kansas. Hastings, NE 68901</a:t>
            </a:r>
            <a:endParaRPr lang="en-US" noProof="0" dirty="0"/>
          </a:p>
        </p:txBody>
      </p:sp>
      <p:sp>
        <p:nvSpPr>
          <p:cNvPr id="11" name="Footer Placeholder 4">
            <a:extLst>
              <a:ext uri="{FF2B5EF4-FFF2-40B4-BE49-F238E27FC236}">
                <a16:creationId xmlns:a16="http://schemas.microsoft.com/office/drawing/2014/main" id="{F1B66166-7DEC-4736-B935-1EADB2BEC84E}"/>
              </a:ext>
            </a:extLst>
          </p:cNvPr>
          <p:cNvSpPr txBox="1">
            <a:spLocks/>
          </p:cNvSpPr>
          <p:nvPr/>
        </p:nvSpPr>
        <p:spPr>
          <a:xfrm>
            <a:off x="10032204" y="6350829"/>
            <a:ext cx="1621536" cy="432000"/>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1400" dirty="0"/>
          </a:p>
        </p:txBody>
      </p:sp>
    </p:spTree>
    <p:extLst>
      <p:ext uri="{BB962C8B-B14F-4D97-AF65-F5344CB8AC3E}">
        <p14:creationId xmlns:p14="http://schemas.microsoft.com/office/powerpoint/2010/main" val="398992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7006304" y="95266"/>
            <a:ext cx="4280910" cy="849422"/>
          </a:xfrm>
        </p:spPr>
        <p:txBody>
          <a:bodyPr/>
          <a:lstStyle/>
          <a:p>
            <a:r>
              <a:rPr lang="en-US" sz="5600" dirty="0"/>
              <a:t>Programming</a:t>
            </a:r>
          </a:p>
        </p:txBody>
      </p:sp>
      <p:sp>
        <p:nvSpPr>
          <p:cNvPr id="8" name="Footer Placeholder 4">
            <a:extLst>
              <a:ext uri="{FF2B5EF4-FFF2-40B4-BE49-F238E27FC236}">
                <a16:creationId xmlns:a16="http://schemas.microsoft.com/office/drawing/2014/main" id="{6F08C542-0ED8-4273-A37E-473373F22AE9}"/>
              </a:ext>
            </a:extLst>
          </p:cNvPr>
          <p:cNvSpPr txBox="1">
            <a:spLocks/>
          </p:cNvSpPr>
          <p:nvPr/>
        </p:nvSpPr>
        <p:spPr>
          <a:xfrm>
            <a:off x="10194413" y="6371350"/>
            <a:ext cx="1490917" cy="432000"/>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7" name="Text Placeholder 6">
            <a:extLst>
              <a:ext uri="{FF2B5EF4-FFF2-40B4-BE49-F238E27FC236}">
                <a16:creationId xmlns:a16="http://schemas.microsoft.com/office/drawing/2014/main" id="{0AA01696-F769-4CAC-B208-3DE12BB390A4}"/>
              </a:ext>
            </a:extLst>
          </p:cNvPr>
          <p:cNvSpPr>
            <a:spLocks noGrp="1"/>
          </p:cNvSpPr>
          <p:nvPr>
            <p:ph type="body" sz="quarter" idx="32"/>
          </p:nvPr>
        </p:nvSpPr>
        <p:spPr>
          <a:xfrm>
            <a:off x="6295191" y="989040"/>
            <a:ext cx="5979348" cy="556355"/>
          </a:xfrm>
          <a:noFill/>
        </p:spPr>
        <p:txBody>
          <a:bodyPr/>
          <a:lstStyle/>
          <a:p>
            <a:r>
              <a:rPr lang="en-US" sz="1700" b="1" spc="-70" dirty="0">
                <a:solidFill>
                  <a:sysClr val="windowText" lastClr="000000"/>
                </a:solidFill>
              </a:rPr>
              <a:t>Each resident participates in an intensively structured program.</a:t>
            </a:r>
          </a:p>
          <a:p>
            <a:endParaRPr lang="en-US" dirty="0"/>
          </a:p>
        </p:txBody>
      </p:sp>
      <p:sp>
        <p:nvSpPr>
          <p:cNvPr id="9" name="TextBox 8">
            <a:extLst>
              <a:ext uri="{FF2B5EF4-FFF2-40B4-BE49-F238E27FC236}">
                <a16:creationId xmlns:a16="http://schemas.microsoft.com/office/drawing/2014/main" id="{2F98CD6F-4347-4417-AEAC-D5B5BBA560D2}"/>
              </a:ext>
            </a:extLst>
          </p:cNvPr>
          <p:cNvSpPr txBox="1"/>
          <p:nvPr/>
        </p:nvSpPr>
        <p:spPr>
          <a:xfrm>
            <a:off x="9775785" y="1725398"/>
            <a:ext cx="2083983" cy="369332"/>
          </a:xfrm>
          <a:prstGeom prst="rect">
            <a:avLst/>
          </a:prstGeom>
          <a:solidFill>
            <a:schemeClr val="bg1"/>
          </a:solidFill>
        </p:spPr>
        <p:txBody>
          <a:bodyPr wrap="square" rtlCol="0">
            <a:spAutoFit/>
          </a:bodyPr>
          <a:lstStyle/>
          <a:p>
            <a:endParaRPr lang="en-US" dirty="0"/>
          </a:p>
        </p:txBody>
      </p:sp>
      <p:sp>
        <p:nvSpPr>
          <p:cNvPr id="15" name="Content Placeholder 3">
            <a:extLst>
              <a:ext uri="{FF2B5EF4-FFF2-40B4-BE49-F238E27FC236}">
                <a16:creationId xmlns:a16="http://schemas.microsoft.com/office/drawing/2014/main" id="{BAD1B9A5-C505-461E-9544-6829ECAF8DF4}"/>
              </a:ext>
            </a:extLst>
          </p:cNvPr>
          <p:cNvSpPr txBox="1">
            <a:spLocks/>
          </p:cNvSpPr>
          <p:nvPr/>
        </p:nvSpPr>
        <p:spPr>
          <a:xfrm>
            <a:off x="6701295" y="1584957"/>
            <a:ext cx="5472000" cy="588896"/>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buFont typeface="Wingdings" panose="05000000000000000000" pitchFamily="2" charset="2"/>
              <a:buChar char="§"/>
            </a:pPr>
            <a:r>
              <a:rPr lang="en-US" sz="1600" dirty="0">
                <a:solidFill>
                  <a:schemeClr val="tx1"/>
                </a:solidFill>
              </a:rPr>
              <a:t>Minimum of 30 units of therapeutic interventions per week.</a:t>
            </a:r>
          </a:p>
          <a:p>
            <a:pPr>
              <a:spcBef>
                <a:spcPts val="300"/>
              </a:spcBef>
              <a:buFont typeface="Wingdings" panose="05000000000000000000" pitchFamily="2" charset="2"/>
              <a:buChar char="§"/>
            </a:pPr>
            <a:r>
              <a:rPr lang="en-US" sz="1600" dirty="0">
                <a:solidFill>
                  <a:schemeClr val="tx1"/>
                </a:solidFill>
              </a:rPr>
              <a:t>Basic weekly Programming includes:</a:t>
            </a:r>
          </a:p>
          <a:p>
            <a:pPr marL="0" indent="0">
              <a:buFont typeface="Arial" panose="020B0604020202020204" pitchFamily="34" charset="0"/>
              <a:buNone/>
            </a:pPr>
            <a:r>
              <a:rPr lang="en-US" sz="1400" dirty="0"/>
              <a:t>                   </a:t>
            </a:r>
          </a:p>
        </p:txBody>
      </p:sp>
      <p:sp>
        <p:nvSpPr>
          <p:cNvPr id="13" name="Rectangle 12">
            <a:extLst>
              <a:ext uri="{FF2B5EF4-FFF2-40B4-BE49-F238E27FC236}">
                <a16:creationId xmlns:a16="http://schemas.microsoft.com/office/drawing/2014/main" id="{C1E4C0BB-3CBE-4208-81CE-E9B7C50D6737}"/>
              </a:ext>
              <a:ext uri="{C183D7F6-B498-43B3-948B-1728B52AA6E4}">
                <adec:decorative xmlns:adec="http://schemas.microsoft.com/office/drawing/2017/decorative" val="1"/>
              </a:ext>
            </a:extLst>
          </p:cNvPr>
          <p:cNvSpPr/>
          <p:nvPr/>
        </p:nvSpPr>
        <p:spPr>
          <a:xfrm flipV="1">
            <a:off x="8210238" y="1000951"/>
            <a:ext cx="198417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17" name="Content Placeholder 3">
            <a:extLst>
              <a:ext uri="{FF2B5EF4-FFF2-40B4-BE49-F238E27FC236}">
                <a16:creationId xmlns:a16="http://schemas.microsoft.com/office/drawing/2014/main" id="{9BA9EC30-3C05-45CB-8C56-D121A3B04653}"/>
              </a:ext>
            </a:extLst>
          </p:cNvPr>
          <p:cNvSpPr txBox="1">
            <a:spLocks/>
          </p:cNvSpPr>
          <p:nvPr/>
        </p:nvSpPr>
        <p:spPr>
          <a:xfrm>
            <a:off x="7131861" y="2252976"/>
            <a:ext cx="4306008" cy="3960128"/>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0"/>
              </a:spcBef>
              <a:buFont typeface="Wingdings" panose="05000000000000000000" pitchFamily="2" charset="2"/>
              <a:buChar char="ü"/>
            </a:pPr>
            <a:r>
              <a:rPr lang="en-US" sz="1400" dirty="0">
                <a:solidFill>
                  <a:schemeClr val="tx1"/>
                </a:solidFill>
              </a:rPr>
              <a:t>Domestic Violence Group with SASA -</a:t>
            </a:r>
          </a:p>
          <a:p>
            <a:pPr>
              <a:spcBef>
                <a:spcPts val="500"/>
              </a:spcBef>
              <a:buFont typeface="Wingdings" panose="05000000000000000000" pitchFamily="2" charset="2"/>
              <a:buChar char="ü"/>
            </a:pPr>
            <a:r>
              <a:rPr lang="en-US" sz="1400" dirty="0">
                <a:solidFill>
                  <a:schemeClr val="tx1"/>
                </a:solidFill>
              </a:rPr>
              <a:t>Addiction and Recovery Psychoeducational classes</a:t>
            </a:r>
          </a:p>
          <a:p>
            <a:pPr>
              <a:spcBef>
                <a:spcPts val="500"/>
              </a:spcBef>
              <a:buFont typeface="Wingdings" panose="05000000000000000000" pitchFamily="2" charset="2"/>
              <a:buChar char="ü"/>
            </a:pPr>
            <a:r>
              <a:rPr lang="en-US" sz="1400" dirty="0">
                <a:solidFill>
                  <a:schemeClr val="tx1"/>
                </a:solidFill>
              </a:rPr>
              <a:t>Trauma Recovery Group</a:t>
            </a:r>
          </a:p>
          <a:p>
            <a:pPr>
              <a:spcBef>
                <a:spcPts val="500"/>
              </a:spcBef>
              <a:buFont typeface="Wingdings" panose="05000000000000000000" pitchFamily="2" charset="2"/>
              <a:buChar char="ü"/>
            </a:pPr>
            <a:r>
              <a:rPr lang="en-US" sz="1400" dirty="0">
                <a:solidFill>
                  <a:schemeClr val="tx1"/>
                </a:solidFill>
              </a:rPr>
              <a:t>Self-Sufficiency Workshops,</a:t>
            </a:r>
          </a:p>
          <a:p>
            <a:pPr>
              <a:spcBef>
                <a:spcPts val="500"/>
              </a:spcBef>
              <a:buFont typeface="Wingdings" panose="05000000000000000000" pitchFamily="2" charset="2"/>
              <a:buChar char="ü"/>
            </a:pPr>
            <a:r>
              <a:rPr lang="en-US" sz="1400" dirty="0">
                <a:solidFill>
                  <a:schemeClr val="tx1"/>
                </a:solidFill>
              </a:rPr>
              <a:t>Group Therapy twice weekly</a:t>
            </a:r>
          </a:p>
          <a:p>
            <a:pPr>
              <a:spcBef>
                <a:spcPts val="500"/>
              </a:spcBef>
              <a:buFont typeface="Wingdings" panose="05000000000000000000" pitchFamily="2" charset="2"/>
              <a:buChar char="ü"/>
            </a:pPr>
            <a:r>
              <a:rPr lang="en-US" sz="1400" dirty="0">
                <a:solidFill>
                  <a:schemeClr val="tx1"/>
                </a:solidFill>
              </a:rPr>
              <a:t>Minimum of two individual counseling sessions</a:t>
            </a:r>
          </a:p>
          <a:p>
            <a:pPr>
              <a:spcBef>
                <a:spcPts val="500"/>
              </a:spcBef>
              <a:buFont typeface="Wingdings" panose="05000000000000000000" pitchFamily="2" charset="2"/>
              <a:buChar char="ü"/>
            </a:pPr>
            <a:r>
              <a:rPr lang="en-US" sz="1400" dirty="0">
                <a:solidFill>
                  <a:schemeClr val="tx1"/>
                </a:solidFill>
              </a:rPr>
              <a:t>Weekly individual and family case management</a:t>
            </a:r>
          </a:p>
          <a:p>
            <a:pPr>
              <a:spcBef>
                <a:spcPts val="500"/>
              </a:spcBef>
              <a:buFont typeface="Wingdings" panose="05000000000000000000" pitchFamily="2" charset="2"/>
              <a:buChar char="ü"/>
            </a:pPr>
            <a:r>
              <a:rPr lang="en-US" sz="1400" dirty="0">
                <a:solidFill>
                  <a:schemeClr val="tx1"/>
                </a:solidFill>
              </a:rPr>
              <a:t>Daily Living Skills </a:t>
            </a:r>
          </a:p>
          <a:p>
            <a:pPr>
              <a:spcBef>
                <a:spcPts val="500"/>
              </a:spcBef>
              <a:buFont typeface="Wingdings" panose="05000000000000000000" pitchFamily="2" charset="2"/>
              <a:buChar char="ü"/>
            </a:pPr>
            <a:r>
              <a:rPr lang="en-US" sz="1400" dirty="0">
                <a:solidFill>
                  <a:schemeClr val="tx1"/>
                </a:solidFill>
              </a:rPr>
              <a:t>12-step assignments</a:t>
            </a:r>
          </a:p>
          <a:p>
            <a:pPr>
              <a:spcBef>
                <a:spcPts val="500"/>
              </a:spcBef>
              <a:buFont typeface="Wingdings" panose="05000000000000000000" pitchFamily="2" charset="2"/>
              <a:buChar char="ü"/>
            </a:pPr>
            <a:r>
              <a:rPr lang="en-US" sz="1400" dirty="0">
                <a:solidFill>
                  <a:schemeClr val="tx1"/>
                </a:solidFill>
              </a:rPr>
              <a:t>AA/NA In-House and community meetings</a:t>
            </a:r>
          </a:p>
          <a:p>
            <a:pPr>
              <a:spcBef>
                <a:spcPts val="500"/>
              </a:spcBef>
              <a:buFont typeface="Wingdings" panose="05000000000000000000" pitchFamily="2" charset="2"/>
              <a:buChar char="ü"/>
            </a:pPr>
            <a:r>
              <a:rPr lang="en-US" sz="1400" dirty="0">
                <a:solidFill>
                  <a:schemeClr val="tx1"/>
                </a:solidFill>
              </a:rPr>
              <a:t>Employment seeking – Employment</a:t>
            </a:r>
          </a:p>
          <a:p>
            <a:pPr>
              <a:spcBef>
                <a:spcPts val="500"/>
              </a:spcBef>
              <a:buFont typeface="Wingdings" panose="05000000000000000000" pitchFamily="2" charset="2"/>
              <a:buChar char="ü"/>
            </a:pPr>
            <a:r>
              <a:rPr lang="en-US" sz="1400" dirty="0">
                <a:solidFill>
                  <a:schemeClr val="tx1"/>
                </a:solidFill>
              </a:rPr>
              <a:t>Meal planning, grocery shopping, family style dinners</a:t>
            </a:r>
          </a:p>
          <a:p>
            <a:pPr>
              <a:spcBef>
                <a:spcPts val="500"/>
              </a:spcBef>
              <a:buFont typeface="Wingdings" panose="05000000000000000000" pitchFamily="2" charset="2"/>
              <a:buChar char="ü"/>
            </a:pPr>
            <a:r>
              <a:rPr lang="en-US" sz="1400" dirty="0">
                <a:solidFill>
                  <a:schemeClr val="tx1"/>
                </a:solidFill>
              </a:rPr>
              <a:t>Community Service </a:t>
            </a:r>
          </a:p>
          <a:p>
            <a:pPr>
              <a:spcBef>
                <a:spcPts val="500"/>
              </a:spcBef>
              <a:buFont typeface="Wingdings" panose="05000000000000000000" pitchFamily="2" charset="2"/>
              <a:buChar char="ü"/>
            </a:pPr>
            <a:r>
              <a:rPr lang="en-US" sz="1400" dirty="0">
                <a:solidFill>
                  <a:schemeClr val="tx1"/>
                </a:solidFill>
              </a:rPr>
              <a:t>Self-care Techniques</a:t>
            </a:r>
          </a:p>
          <a:p>
            <a:pPr>
              <a:spcBef>
                <a:spcPts val="500"/>
              </a:spcBef>
              <a:buFont typeface="Wingdings" panose="05000000000000000000" pitchFamily="2" charset="2"/>
              <a:buChar char="ü"/>
            </a:pPr>
            <a:r>
              <a:rPr lang="en-US" sz="1400" dirty="0">
                <a:solidFill>
                  <a:schemeClr val="tx1"/>
                </a:solidFill>
              </a:rPr>
              <a:t>“Bridging the Gaps” – family focused treatment day</a:t>
            </a:r>
          </a:p>
        </p:txBody>
      </p:sp>
      <p:pic>
        <p:nvPicPr>
          <p:cNvPr id="12" name="Picture Placeholder 11">
            <a:extLst>
              <a:ext uri="{FF2B5EF4-FFF2-40B4-BE49-F238E27FC236}">
                <a16:creationId xmlns:a16="http://schemas.microsoft.com/office/drawing/2014/main" id="{7C9255D4-92AE-4FE3-8D36-E968F278FBC7}"/>
              </a:ext>
            </a:extLst>
          </p:cNvPr>
          <p:cNvPicPr>
            <a:picLocks noGrp="1" noChangeAspect="1"/>
          </p:cNvPicPr>
          <p:nvPr>
            <p:ph type="pic" sz="quarter" idx="14"/>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155" r="324"/>
          <a:stretch/>
        </p:blipFill>
        <p:spPr>
          <a:xfrm>
            <a:off x="332231" y="277905"/>
            <a:ext cx="5962959" cy="6248507"/>
          </a:xfrm>
          <a:prstGeom prst="rect">
            <a:avLst/>
          </a:prstGeom>
          <a:effectLst>
            <a:softEdge rad="0"/>
          </a:effectLst>
        </p:spPr>
      </p:pic>
    </p:spTree>
    <p:extLst>
      <p:ext uri="{BB962C8B-B14F-4D97-AF65-F5344CB8AC3E}">
        <p14:creationId xmlns:p14="http://schemas.microsoft.com/office/powerpoint/2010/main" val="722098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3955545" y="174388"/>
            <a:ext cx="4280910" cy="849422"/>
          </a:xfrm>
        </p:spPr>
        <p:txBody>
          <a:bodyPr/>
          <a:lstStyle/>
          <a:p>
            <a:r>
              <a:rPr lang="en-US" sz="5600" dirty="0"/>
              <a:t>Programming</a:t>
            </a:r>
          </a:p>
        </p:txBody>
      </p:sp>
      <p:sp>
        <p:nvSpPr>
          <p:cNvPr id="8" name="Footer Placeholder 4">
            <a:extLst>
              <a:ext uri="{FF2B5EF4-FFF2-40B4-BE49-F238E27FC236}">
                <a16:creationId xmlns:a16="http://schemas.microsoft.com/office/drawing/2014/main" id="{6F08C542-0ED8-4273-A37E-473373F22AE9}"/>
              </a:ext>
            </a:extLst>
          </p:cNvPr>
          <p:cNvSpPr txBox="1">
            <a:spLocks/>
          </p:cNvSpPr>
          <p:nvPr/>
        </p:nvSpPr>
        <p:spPr>
          <a:xfrm>
            <a:off x="10194413" y="6371350"/>
            <a:ext cx="1490917" cy="432000"/>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9" name="TextBox 8">
            <a:extLst>
              <a:ext uri="{FF2B5EF4-FFF2-40B4-BE49-F238E27FC236}">
                <a16:creationId xmlns:a16="http://schemas.microsoft.com/office/drawing/2014/main" id="{2F98CD6F-4347-4417-AEAC-D5B5BBA560D2}"/>
              </a:ext>
            </a:extLst>
          </p:cNvPr>
          <p:cNvSpPr txBox="1"/>
          <p:nvPr/>
        </p:nvSpPr>
        <p:spPr>
          <a:xfrm>
            <a:off x="9775785" y="1530115"/>
            <a:ext cx="2083983" cy="369332"/>
          </a:xfrm>
          <a:prstGeom prst="rect">
            <a:avLst/>
          </a:prstGeom>
          <a:solidFill>
            <a:schemeClr val="bg1"/>
          </a:solidFill>
        </p:spPr>
        <p:txBody>
          <a:bodyPr wrap="square" rtlCol="0">
            <a:spAutoFit/>
          </a:bodyPr>
          <a:lstStyle/>
          <a:p>
            <a:endParaRPr lang="en-US" dirty="0"/>
          </a:p>
        </p:txBody>
      </p:sp>
      <p:sp>
        <p:nvSpPr>
          <p:cNvPr id="13" name="Rectangle 12">
            <a:extLst>
              <a:ext uri="{FF2B5EF4-FFF2-40B4-BE49-F238E27FC236}">
                <a16:creationId xmlns:a16="http://schemas.microsoft.com/office/drawing/2014/main" id="{C1E4C0BB-3CBE-4208-81CE-E9B7C50D6737}"/>
              </a:ext>
              <a:ext uri="{C183D7F6-B498-43B3-948B-1728B52AA6E4}">
                <adec:decorative xmlns:adec="http://schemas.microsoft.com/office/drawing/2017/decorative" val="1"/>
              </a:ext>
            </a:extLst>
          </p:cNvPr>
          <p:cNvSpPr/>
          <p:nvPr/>
        </p:nvSpPr>
        <p:spPr>
          <a:xfrm flipV="1">
            <a:off x="5103912" y="1101388"/>
            <a:ext cx="198417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17" name="Content Placeholder 3">
            <a:extLst>
              <a:ext uri="{FF2B5EF4-FFF2-40B4-BE49-F238E27FC236}">
                <a16:creationId xmlns:a16="http://schemas.microsoft.com/office/drawing/2014/main" id="{9BA9EC30-3C05-45CB-8C56-D121A3B04653}"/>
              </a:ext>
            </a:extLst>
          </p:cNvPr>
          <p:cNvSpPr txBox="1">
            <a:spLocks/>
          </p:cNvSpPr>
          <p:nvPr/>
        </p:nvSpPr>
        <p:spPr>
          <a:xfrm>
            <a:off x="3290534" y="1361402"/>
            <a:ext cx="5610929" cy="362236"/>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buNone/>
            </a:pPr>
            <a:r>
              <a:rPr lang="en-US" b="1" spc="400" dirty="0">
                <a:solidFill>
                  <a:schemeClr val="tx1"/>
                </a:solidFill>
              </a:rPr>
              <a:t>Learning to Live a Healthy Lifestyle</a:t>
            </a:r>
          </a:p>
        </p:txBody>
      </p:sp>
      <p:sp>
        <p:nvSpPr>
          <p:cNvPr id="10" name="Content Placeholder 3">
            <a:extLst>
              <a:ext uri="{FF2B5EF4-FFF2-40B4-BE49-F238E27FC236}">
                <a16:creationId xmlns:a16="http://schemas.microsoft.com/office/drawing/2014/main" id="{477ED574-1157-4269-B101-7D7B1B5523F2}"/>
              </a:ext>
            </a:extLst>
          </p:cNvPr>
          <p:cNvSpPr txBox="1">
            <a:spLocks/>
          </p:cNvSpPr>
          <p:nvPr/>
        </p:nvSpPr>
        <p:spPr>
          <a:xfrm>
            <a:off x="332232" y="1910064"/>
            <a:ext cx="5077017" cy="4080226"/>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500"/>
              </a:spcBef>
              <a:buFont typeface="Wingdings" panose="05000000000000000000" pitchFamily="2" charset="2"/>
              <a:buChar char="§"/>
            </a:pPr>
            <a:r>
              <a:rPr lang="en-US" b="1" dirty="0">
                <a:solidFill>
                  <a:schemeClr val="tx1"/>
                </a:solidFill>
              </a:rPr>
              <a:t>Addiction &amp; Recovery 101 </a:t>
            </a:r>
            <a:r>
              <a:rPr lang="en-US" sz="1400" dirty="0">
                <a:solidFill>
                  <a:schemeClr val="tx1"/>
                </a:solidFill>
              </a:rPr>
              <a:t>– educate and assist residents in developing healthier behaviors and thinking patterns, develop a knowledge of addiction and the effects on themselves and their families.</a:t>
            </a:r>
          </a:p>
          <a:p>
            <a:pPr>
              <a:lnSpc>
                <a:spcPct val="100000"/>
              </a:lnSpc>
              <a:spcBef>
                <a:spcPts val="500"/>
              </a:spcBef>
              <a:buFont typeface="Wingdings" panose="05000000000000000000" pitchFamily="2" charset="2"/>
              <a:buChar char="§"/>
            </a:pPr>
            <a:r>
              <a:rPr lang="en-US" b="1" dirty="0">
                <a:solidFill>
                  <a:schemeClr val="tx1"/>
                </a:solidFill>
              </a:rPr>
              <a:t>Survivors Group </a:t>
            </a:r>
            <a:r>
              <a:rPr lang="en-US" sz="1400" dirty="0">
                <a:solidFill>
                  <a:schemeClr val="tx1"/>
                </a:solidFill>
              </a:rPr>
              <a:t>– reduce suffering, improve functioning, and reduce long-term effects of trauma through cohesion, normalization and containment to help the resident cope. “Courage to Heal” and “Seeking Safety: Curriculum </a:t>
            </a:r>
          </a:p>
          <a:p>
            <a:pPr>
              <a:lnSpc>
                <a:spcPct val="100000"/>
              </a:lnSpc>
              <a:spcBef>
                <a:spcPts val="500"/>
              </a:spcBef>
              <a:buFont typeface="Wingdings" panose="05000000000000000000" pitchFamily="2" charset="2"/>
              <a:buChar char="§"/>
            </a:pPr>
            <a:r>
              <a:rPr lang="en-US" b="1" dirty="0">
                <a:solidFill>
                  <a:schemeClr val="tx1"/>
                </a:solidFill>
              </a:rPr>
              <a:t>Self-Sufficiency Workshops </a:t>
            </a:r>
            <a:r>
              <a:rPr lang="en-US" sz="1400" b="1" dirty="0">
                <a:solidFill>
                  <a:schemeClr val="tx1"/>
                </a:solidFill>
              </a:rPr>
              <a:t>– </a:t>
            </a:r>
            <a:r>
              <a:rPr lang="en-US" sz="1400" dirty="0">
                <a:solidFill>
                  <a:schemeClr val="tx1"/>
                </a:solidFill>
              </a:rPr>
              <a:t>educational components of lifelong skills to increase independence and self sufficiency in their daily lives. </a:t>
            </a:r>
          </a:p>
          <a:p>
            <a:pPr>
              <a:lnSpc>
                <a:spcPct val="100000"/>
              </a:lnSpc>
              <a:spcBef>
                <a:spcPts val="500"/>
              </a:spcBef>
              <a:buFont typeface="Wingdings" panose="05000000000000000000" pitchFamily="2" charset="2"/>
              <a:buChar char="§"/>
            </a:pPr>
            <a:r>
              <a:rPr lang="en-US" b="1" dirty="0">
                <a:solidFill>
                  <a:schemeClr val="tx1"/>
                </a:solidFill>
              </a:rPr>
              <a:t>In-House Recovery Meetings </a:t>
            </a:r>
            <a:r>
              <a:rPr lang="en-US" sz="1400" dirty="0">
                <a:solidFill>
                  <a:schemeClr val="tx1"/>
                </a:solidFill>
              </a:rPr>
              <a:t>– facilitated by residents and resembles the traditional 12-step meetings. Alumnae and women in the recovery community are encouraged to attend.</a:t>
            </a:r>
          </a:p>
          <a:p>
            <a:pPr>
              <a:lnSpc>
                <a:spcPct val="100000"/>
              </a:lnSpc>
              <a:spcBef>
                <a:spcPts val="500"/>
              </a:spcBef>
              <a:buFont typeface="Wingdings" panose="05000000000000000000" pitchFamily="2" charset="2"/>
              <a:buChar char="§"/>
            </a:pPr>
            <a:r>
              <a:rPr lang="en-US" b="1" dirty="0">
                <a:solidFill>
                  <a:schemeClr val="tx1"/>
                </a:solidFill>
              </a:rPr>
              <a:t>Self-Care Groups </a:t>
            </a:r>
            <a:r>
              <a:rPr lang="en-US" sz="1400" dirty="0">
                <a:solidFill>
                  <a:schemeClr val="tx1"/>
                </a:solidFill>
              </a:rPr>
              <a:t>– self-care is core in recovery. Yoga, mindfulness, meditation, exercise, journaling, group activities and family activities.</a:t>
            </a:r>
          </a:p>
          <a:p>
            <a:pPr>
              <a:spcBef>
                <a:spcPts val="500"/>
              </a:spcBef>
            </a:pPr>
            <a:endParaRPr lang="en-US" b="1" dirty="0">
              <a:solidFill>
                <a:schemeClr val="tx1"/>
              </a:solidFill>
            </a:endParaRPr>
          </a:p>
        </p:txBody>
      </p:sp>
      <p:sp>
        <p:nvSpPr>
          <p:cNvPr id="19" name="Rectangle 18">
            <a:extLst>
              <a:ext uri="{FF2B5EF4-FFF2-40B4-BE49-F238E27FC236}">
                <a16:creationId xmlns:a16="http://schemas.microsoft.com/office/drawing/2014/main" id="{1DE63F68-6F54-4D1E-BF9A-FE9D52330E2E}"/>
              </a:ext>
              <a:ext uri="{C183D7F6-B498-43B3-948B-1728B52AA6E4}">
                <adec:decorative xmlns:adec="http://schemas.microsoft.com/office/drawing/2017/decorative" val="1"/>
              </a:ext>
            </a:extLst>
          </p:cNvPr>
          <p:cNvSpPr/>
          <p:nvPr/>
        </p:nvSpPr>
        <p:spPr>
          <a:xfrm rot="5400000" flipV="1">
            <a:off x="4221424" y="3927317"/>
            <a:ext cx="3703429"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1" name="Content Placeholder 3">
            <a:extLst>
              <a:ext uri="{FF2B5EF4-FFF2-40B4-BE49-F238E27FC236}">
                <a16:creationId xmlns:a16="http://schemas.microsoft.com/office/drawing/2014/main" id="{6731AEEC-EC7E-470A-8655-8243B0EFDCF5}"/>
              </a:ext>
            </a:extLst>
          </p:cNvPr>
          <p:cNvSpPr txBox="1">
            <a:spLocks/>
          </p:cNvSpPr>
          <p:nvPr/>
        </p:nvSpPr>
        <p:spPr>
          <a:xfrm>
            <a:off x="6608313" y="1910064"/>
            <a:ext cx="5077017" cy="2694987"/>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0"/>
              </a:spcBef>
              <a:buFont typeface="Wingdings" panose="05000000000000000000" pitchFamily="2" charset="2"/>
              <a:buChar char="§"/>
            </a:pPr>
            <a:r>
              <a:rPr lang="en-US" b="1" dirty="0">
                <a:solidFill>
                  <a:schemeClr val="tx1"/>
                </a:solidFill>
              </a:rPr>
              <a:t>“Bridging the Gap” </a:t>
            </a:r>
            <a:r>
              <a:rPr lang="en-US" sz="1400" dirty="0">
                <a:solidFill>
                  <a:schemeClr val="tx1"/>
                </a:solidFill>
              </a:rPr>
              <a:t>– Family Treatment Day - helps family members improve communication, understand the roles family members take on, create a safe environment for family members to discuss concerns, fears, and how they have been effected and create an overall better functioning home environment.  The day includes a one-hour educational lecture, one-hour family therapy group, one-hour family activity and a family meal. </a:t>
            </a:r>
          </a:p>
          <a:p>
            <a:pPr>
              <a:spcBef>
                <a:spcPts val="500"/>
              </a:spcBef>
              <a:buFont typeface="Wingdings" panose="05000000000000000000" pitchFamily="2" charset="2"/>
              <a:buChar char="§"/>
            </a:pPr>
            <a:r>
              <a:rPr lang="en-US" b="1" dirty="0">
                <a:solidFill>
                  <a:schemeClr val="tx1"/>
                </a:solidFill>
              </a:rPr>
              <a:t>Community Involvement </a:t>
            </a:r>
            <a:r>
              <a:rPr lang="en-US" sz="1400" dirty="0">
                <a:solidFill>
                  <a:schemeClr val="tx1"/>
                </a:solidFill>
              </a:rPr>
              <a:t>– </a:t>
            </a:r>
          </a:p>
          <a:p>
            <a:pPr>
              <a:spcBef>
                <a:spcPts val="500"/>
              </a:spcBef>
              <a:buFont typeface="Wingdings" panose="05000000000000000000" pitchFamily="2" charset="2"/>
              <a:buChar char="§"/>
            </a:pPr>
            <a:endParaRPr lang="en-US" sz="1400" dirty="0">
              <a:solidFill>
                <a:schemeClr val="tx1"/>
              </a:solidFill>
            </a:endParaRPr>
          </a:p>
          <a:p>
            <a:pPr>
              <a:spcBef>
                <a:spcPts val="500"/>
              </a:spcBef>
              <a:buFont typeface="Wingdings" panose="05000000000000000000" pitchFamily="2" charset="2"/>
              <a:buChar char="§"/>
            </a:pPr>
            <a:endParaRPr lang="en-US" sz="1400" dirty="0">
              <a:solidFill>
                <a:schemeClr val="tx1"/>
              </a:solidFill>
            </a:endParaRPr>
          </a:p>
          <a:p>
            <a:pPr>
              <a:spcBef>
                <a:spcPts val="500"/>
              </a:spcBef>
              <a:buFont typeface="Wingdings" panose="05000000000000000000" pitchFamily="2" charset="2"/>
              <a:buChar char="§"/>
            </a:pPr>
            <a:endParaRPr lang="en-US" sz="1400" dirty="0">
              <a:solidFill>
                <a:schemeClr val="tx1"/>
              </a:solidFill>
            </a:endParaRPr>
          </a:p>
          <a:p>
            <a:pPr>
              <a:spcBef>
                <a:spcPts val="500"/>
              </a:spcBef>
              <a:buFont typeface="Wingdings" panose="05000000000000000000" pitchFamily="2" charset="2"/>
              <a:buChar char="§"/>
            </a:pPr>
            <a:endParaRPr lang="en-US" dirty="0">
              <a:solidFill>
                <a:schemeClr val="tx1"/>
              </a:solidFill>
            </a:endParaRPr>
          </a:p>
          <a:p>
            <a:pPr>
              <a:spcBef>
                <a:spcPts val="500"/>
              </a:spcBef>
              <a:buFont typeface="Wingdings" panose="05000000000000000000" pitchFamily="2" charset="2"/>
              <a:buChar char="§"/>
            </a:pPr>
            <a:r>
              <a:rPr lang="en-US" b="1" dirty="0">
                <a:solidFill>
                  <a:schemeClr val="tx1"/>
                </a:solidFill>
              </a:rPr>
              <a:t>Aftercare </a:t>
            </a:r>
            <a:r>
              <a:rPr lang="en-US" sz="1400" dirty="0">
                <a:solidFill>
                  <a:schemeClr val="tx1"/>
                </a:solidFill>
              </a:rPr>
              <a:t>– weekly one-hour group, available on-site and online, offered to alumnae to address therapeutic, recovery and parenting questions/needs as they transition into the community. This group also allows residents to develop and maintain a support network from within the program.</a:t>
            </a:r>
          </a:p>
          <a:p>
            <a:pPr>
              <a:spcBef>
                <a:spcPts val="500"/>
              </a:spcBef>
              <a:buFont typeface="Wingdings" panose="05000000000000000000" pitchFamily="2" charset="2"/>
              <a:buChar char="§"/>
            </a:pPr>
            <a:endParaRPr lang="en-US" sz="1400" dirty="0">
              <a:solidFill>
                <a:schemeClr val="tx1"/>
              </a:solidFill>
            </a:endParaRPr>
          </a:p>
          <a:p>
            <a:pPr marL="0" indent="0">
              <a:spcBef>
                <a:spcPts val="500"/>
              </a:spcBef>
              <a:buNone/>
            </a:pPr>
            <a:endParaRPr lang="en-US" sz="1400" dirty="0">
              <a:solidFill>
                <a:schemeClr val="tx1"/>
              </a:solidFill>
            </a:endParaRPr>
          </a:p>
          <a:p>
            <a:pPr marL="0" indent="0">
              <a:spcBef>
                <a:spcPts val="500"/>
              </a:spcBef>
              <a:buNone/>
            </a:pPr>
            <a:endParaRPr lang="en-US" sz="1400" dirty="0">
              <a:solidFill>
                <a:schemeClr val="tx1"/>
              </a:solidFill>
            </a:endParaRPr>
          </a:p>
          <a:p>
            <a:pPr marL="0" indent="0">
              <a:spcBef>
                <a:spcPts val="500"/>
              </a:spcBef>
              <a:buNone/>
            </a:pPr>
            <a:endParaRPr lang="en-US" sz="1400" dirty="0">
              <a:solidFill>
                <a:schemeClr val="tx1"/>
              </a:solidFill>
            </a:endParaRPr>
          </a:p>
          <a:p>
            <a:pPr marL="0" indent="0">
              <a:spcBef>
                <a:spcPts val="500"/>
              </a:spcBef>
              <a:buNone/>
            </a:pPr>
            <a:endParaRPr lang="en-US" sz="1400" dirty="0">
              <a:solidFill>
                <a:schemeClr val="tx1"/>
              </a:solidFill>
            </a:endParaRPr>
          </a:p>
          <a:p>
            <a:pPr marL="0" indent="0">
              <a:spcBef>
                <a:spcPts val="500"/>
              </a:spcBef>
              <a:buNone/>
            </a:pPr>
            <a:endParaRPr lang="en-US" sz="1400" dirty="0">
              <a:solidFill>
                <a:schemeClr val="tx1"/>
              </a:solidFill>
            </a:endParaRPr>
          </a:p>
          <a:p>
            <a:pPr marL="0" indent="0">
              <a:spcBef>
                <a:spcPts val="500"/>
              </a:spcBef>
              <a:buNone/>
            </a:pPr>
            <a:endParaRPr lang="en-US" sz="1400" dirty="0">
              <a:solidFill>
                <a:schemeClr val="tx1"/>
              </a:solidFill>
            </a:endParaRPr>
          </a:p>
          <a:p>
            <a:pPr marL="0" indent="0">
              <a:spcBef>
                <a:spcPts val="500"/>
              </a:spcBef>
              <a:buNone/>
            </a:pPr>
            <a:endParaRPr lang="en-US" sz="1400" dirty="0">
              <a:solidFill>
                <a:schemeClr val="tx1"/>
              </a:solidFill>
            </a:endParaRPr>
          </a:p>
          <a:p>
            <a:pPr>
              <a:spcBef>
                <a:spcPts val="500"/>
              </a:spcBef>
            </a:pPr>
            <a:endParaRPr lang="en-US" b="1" dirty="0">
              <a:solidFill>
                <a:schemeClr val="tx1"/>
              </a:solidFill>
            </a:endParaRPr>
          </a:p>
        </p:txBody>
      </p:sp>
      <p:sp>
        <p:nvSpPr>
          <p:cNvPr id="23" name="TextBox 22">
            <a:extLst>
              <a:ext uri="{FF2B5EF4-FFF2-40B4-BE49-F238E27FC236}">
                <a16:creationId xmlns:a16="http://schemas.microsoft.com/office/drawing/2014/main" id="{FF302392-1FCF-4EF4-AABF-FFDBEFFC5D35}"/>
              </a:ext>
            </a:extLst>
          </p:cNvPr>
          <p:cNvSpPr txBox="1"/>
          <p:nvPr/>
        </p:nvSpPr>
        <p:spPr>
          <a:xfrm>
            <a:off x="9775785" y="1610891"/>
            <a:ext cx="2083983" cy="369332"/>
          </a:xfrm>
          <a:prstGeom prst="rect">
            <a:avLst/>
          </a:prstGeom>
          <a:solidFill>
            <a:schemeClr val="bg1"/>
          </a:solidFill>
        </p:spPr>
        <p:txBody>
          <a:bodyPr wrap="square" rtlCol="0">
            <a:spAutoFit/>
          </a:bodyPr>
          <a:lstStyle/>
          <a:p>
            <a:endParaRPr lang="en-US" dirty="0"/>
          </a:p>
        </p:txBody>
      </p:sp>
      <p:sp>
        <p:nvSpPr>
          <p:cNvPr id="25" name="TextBox 24">
            <a:extLst>
              <a:ext uri="{FF2B5EF4-FFF2-40B4-BE49-F238E27FC236}">
                <a16:creationId xmlns:a16="http://schemas.microsoft.com/office/drawing/2014/main" id="{28295B6F-EFB9-4305-9F8C-91885DB2ACF0}"/>
              </a:ext>
            </a:extLst>
          </p:cNvPr>
          <p:cNvSpPr txBox="1"/>
          <p:nvPr/>
        </p:nvSpPr>
        <p:spPr>
          <a:xfrm>
            <a:off x="6974547" y="3752660"/>
            <a:ext cx="4344547" cy="1169551"/>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1400" dirty="0"/>
              <a:t>Community Service – local nonprofits and agencies</a:t>
            </a:r>
          </a:p>
          <a:p>
            <a:pPr marL="285750" indent="-285750">
              <a:buFont typeface="Arial" panose="020B0604020202020204" pitchFamily="34" charset="0"/>
              <a:buChar char="•"/>
            </a:pPr>
            <a:r>
              <a:rPr lang="en-US" sz="1400" dirty="0"/>
              <a:t>Recovery events – being of service at community events</a:t>
            </a:r>
          </a:p>
          <a:p>
            <a:pPr marL="285750" indent="-285750">
              <a:buFont typeface="Arial" panose="020B0604020202020204" pitchFamily="34" charset="0"/>
              <a:buChar char="•"/>
            </a:pPr>
            <a:r>
              <a:rPr lang="en-US" sz="1400" dirty="0"/>
              <a:t>12-step community – attending, facilitating and being of service at meetings</a:t>
            </a:r>
          </a:p>
        </p:txBody>
      </p:sp>
    </p:spTree>
    <p:extLst>
      <p:ext uri="{BB962C8B-B14F-4D97-AF65-F5344CB8AC3E}">
        <p14:creationId xmlns:p14="http://schemas.microsoft.com/office/powerpoint/2010/main" val="955807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7280044" y="159555"/>
            <a:ext cx="4280910" cy="849422"/>
          </a:xfrm>
        </p:spPr>
        <p:txBody>
          <a:bodyPr/>
          <a:lstStyle/>
          <a:p>
            <a:r>
              <a:rPr lang="en-US" sz="5600" dirty="0"/>
              <a:t>Mom and Me</a:t>
            </a:r>
          </a:p>
        </p:txBody>
      </p:sp>
      <p:sp>
        <p:nvSpPr>
          <p:cNvPr id="8" name="Footer Placeholder 4">
            <a:extLst>
              <a:ext uri="{FF2B5EF4-FFF2-40B4-BE49-F238E27FC236}">
                <a16:creationId xmlns:a16="http://schemas.microsoft.com/office/drawing/2014/main" id="{6F08C542-0ED8-4273-A37E-473373F22AE9}"/>
              </a:ext>
            </a:extLst>
          </p:cNvPr>
          <p:cNvSpPr txBox="1">
            <a:spLocks/>
          </p:cNvSpPr>
          <p:nvPr/>
        </p:nvSpPr>
        <p:spPr>
          <a:xfrm>
            <a:off x="10194413" y="6371350"/>
            <a:ext cx="1490917" cy="432000"/>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9" name="TextBox 8">
            <a:extLst>
              <a:ext uri="{FF2B5EF4-FFF2-40B4-BE49-F238E27FC236}">
                <a16:creationId xmlns:a16="http://schemas.microsoft.com/office/drawing/2014/main" id="{2F98CD6F-4347-4417-AEAC-D5B5BBA560D2}"/>
              </a:ext>
            </a:extLst>
          </p:cNvPr>
          <p:cNvSpPr txBox="1"/>
          <p:nvPr/>
        </p:nvSpPr>
        <p:spPr>
          <a:xfrm>
            <a:off x="9775785" y="1725398"/>
            <a:ext cx="2083983" cy="369332"/>
          </a:xfrm>
          <a:prstGeom prst="rect">
            <a:avLst/>
          </a:prstGeom>
          <a:solidFill>
            <a:schemeClr val="bg1"/>
          </a:solidFill>
        </p:spPr>
        <p:txBody>
          <a:bodyPr wrap="square" rtlCol="0">
            <a:spAutoFit/>
          </a:bodyPr>
          <a:lstStyle/>
          <a:p>
            <a:endParaRPr lang="en-US" dirty="0"/>
          </a:p>
        </p:txBody>
      </p:sp>
      <p:sp>
        <p:nvSpPr>
          <p:cNvPr id="15" name="Content Placeholder 3">
            <a:extLst>
              <a:ext uri="{FF2B5EF4-FFF2-40B4-BE49-F238E27FC236}">
                <a16:creationId xmlns:a16="http://schemas.microsoft.com/office/drawing/2014/main" id="{BAD1B9A5-C505-461E-9544-6829ECAF8DF4}"/>
              </a:ext>
            </a:extLst>
          </p:cNvPr>
          <p:cNvSpPr txBox="1">
            <a:spLocks/>
          </p:cNvSpPr>
          <p:nvPr/>
        </p:nvSpPr>
        <p:spPr>
          <a:xfrm>
            <a:off x="6797109" y="1309924"/>
            <a:ext cx="5246780" cy="588896"/>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
              </a:spcBef>
              <a:buNone/>
            </a:pPr>
            <a:r>
              <a:rPr lang="en-US" sz="3200" dirty="0">
                <a:solidFill>
                  <a:schemeClr val="tx1"/>
                </a:solidFill>
              </a:rPr>
              <a:t>Being the Best Parent I Can Be</a:t>
            </a:r>
            <a:endParaRPr lang="en-US" sz="1400" dirty="0"/>
          </a:p>
        </p:txBody>
      </p:sp>
      <p:sp>
        <p:nvSpPr>
          <p:cNvPr id="13" name="Rectangle 12">
            <a:extLst>
              <a:ext uri="{FF2B5EF4-FFF2-40B4-BE49-F238E27FC236}">
                <a16:creationId xmlns:a16="http://schemas.microsoft.com/office/drawing/2014/main" id="{C1E4C0BB-3CBE-4208-81CE-E9B7C50D6737}"/>
              </a:ext>
              <a:ext uri="{C183D7F6-B498-43B3-948B-1728B52AA6E4}">
                <adec:decorative xmlns:adec="http://schemas.microsoft.com/office/drawing/2017/decorative" val="1"/>
              </a:ext>
            </a:extLst>
          </p:cNvPr>
          <p:cNvSpPr/>
          <p:nvPr/>
        </p:nvSpPr>
        <p:spPr>
          <a:xfrm flipV="1">
            <a:off x="8210238" y="1000951"/>
            <a:ext cx="198417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17" name="Content Placeholder 3">
            <a:extLst>
              <a:ext uri="{FF2B5EF4-FFF2-40B4-BE49-F238E27FC236}">
                <a16:creationId xmlns:a16="http://schemas.microsoft.com/office/drawing/2014/main" id="{9BA9EC30-3C05-45CB-8C56-D121A3B04653}"/>
              </a:ext>
            </a:extLst>
          </p:cNvPr>
          <p:cNvSpPr txBox="1">
            <a:spLocks/>
          </p:cNvSpPr>
          <p:nvPr/>
        </p:nvSpPr>
        <p:spPr>
          <a:xfrm>
            <a:off x="937705" y="364720"/>
            <a:ext cx="4306008" cy="681950"/>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0"/>
              </a:spcBef>
              <a:buFont typeface="Wingdings" panose="05000000000000000000" pitchFamily="2" charset="2"/>
              <a:buChar char="§"/>
            </a:pPr>
            <a:r>
              <a:rPr lang="en-US" b="1" dirty="0">
                <a:solidFill>
                  <a:schemeClr val="tx1"/>
                </a:solidFill>
              </a:rPr>
              <a:t>Parent Child Trauma Assessment</a:t>
            </a:r>
          </a:p>
          <a:p>
            <a:pPr>
              <a:spcBef>
                <a:spcPts val="500"/>
              </a:spcBef>
              <a:buFont typeface="Wingdings" panose="05000000000000000000" pitchFamily="2" charset="2"/>
              <a:buChar char="§"/>
            </a:pPr>
            <a:r>
              <a:rPr lang="en-US" b="1" dirty="0">
                <a:solidFill>
                  <a:schemeClr val="tx1"/>
                </a:solidFill>
              </a:rPr>
              <a:t>Family Oriented</a:t>
            </a:r>
          </a:p>
          <a:p>
            <a:pPr marL="0" indent="0">
              <a:spcBef>
                <a:spcPts val="500"/>
              </a:spcBef>
              <a:buNone/>
            </a:pPr>
            <a:endParaRPr lang="en-US" b="1" dirty="0">
              <a:solidFill>
                <a:schemeClr val="tx1"/>
              </a:solidFill>
            </a:endParaRPr>
          </a:p>
          <a:p>
            <a:pPr>
              <a:spcBef>
                <a:spcPts val="500"/>
              </a:spcBef>
              <a:buFont typeface="Wingdings" panose="05000000000000000000" pitchFamily="2" charset="2"/>
              <a:buChar char="§"/>
            </a:pPr>
            <a:endParaRPr lang="en-US" b="1" dirty="0">
              <a:solidFill>
                <a:schemeClr val="tx1"/>
              </a:solidFill>
            </a:endParaRPr>
          </a:p>
          <a:p>
            <a:pPr>
              <a:spcBef>
                <a:spcPts val="500"/>
              </a:spcBef>
              <a:buFont typeface="Wingdings" panose="05000000000000000000" pitchFamily="2" charset="2"/>
              <a:buChar char="§"/>
            </a:pPr>
            <a:endParaRPr lang="en-US" b="1" dirty="0">
              <a:solidFill>
                <a:schemeClr val="tx1"/>
              </a:solidFill>
            </a:endParaRPr>
          </a:p>
          <a:p>
            <a:pPr>
              <a:spcBef>
                <a:spcPts val="500"/>
              </a:spcBef>
              <a:buFont typeface="Wingdings" panose="05000000000000000000" pitchFamily="2" charset="2"/>
              <a:buChar char="§"/>
            </a:pPr>
            <a:endParaRPr lang="en-US" sz="200" b="1" dirty="0">
              <a:solidFill>
                <a:schemeClr val="tx1"/>
              </a:solidFill>
            </a:endParaRPr>
          </a:p>
          <a:p>
            <a:pPr>
              <a:spcBef>
                <a:spcPts val="500"/>
              </a:spcBef>
              <a:buFont typeface="Wingdings" panose="05000000000000000000" pitchFamily="2" charset="2"/>
              <a:buChar char="§"/>
            </a:pPr>
            <a:endParaRPr lang="en-US" sz="2000" b="1" dirty="0">
              <a:solidFill>
                <a:schemeClr val="tx1"/>
              </a:solidFill>
            </a:endParaRPr>
          </a:p>
          <a:p>
            <a:pPr>
              <a:spcBef>
                <a:spcPts val="500"/>
              </a:spcBef>
              <a:buFont typeface="Wingdings" panose="05000000000000000000" pitchFamily="2" charset="2"/>
              <a:buChar char="§"/>
            </a:pPr>
            <a:endParaRPr lang="en-US" sz="900" b="1" dirty="0">
              <a:solidFill>
                <a:schemeClr val="tx1"/>
              </a:solidFill>
            </a:endParaRPr>
          </a:p>
          <a:p>
            <a:pPr>
              <a:spcBef>
                <a:spcPts val="500"/>
              </a:spcBef>
              <a:buFont typeface="Wingdings" panose="05000000000000000000" pitchFamily="2" charset="2"/>
              <a:buChar char="§"/>
            </a:pPr>
            <a:endParaRPr lang="en-US" sz="1200" b="1" dirty="0">
              <a:solidFill>
                <a:schemeClr val="tx1"/>
              </a:solidFill>
            </a:endParaRPr>
          </a:p>
          <a:p>
            <a:pPr>
              <a:spcBef>
                <a:spcPts val="500"/>
              </a:spcBef>
              <a:buFont typeface="Wingdings" panose="05000000000000000000" pitchFamily="2" charset="2"/>
              <a:buChar char="§"/>
            </a:pPr>
            <a:r>
              <a:rPr lang="en-US" b="1" dirty="0">
                <a:solidFill>
                  <a:schemeClr val="tx1"/>
                </a:solidFill>
              </a:rPr>
              <a:t>Next Steps with Sue – Sue </a:t>
            </a:r>
            <a:r>
              <a:rPr lang="en-US" b="1" dirty="0" err="1">
                <a:solidFill>
                  <a:schemeClr val="tx1"/>
                </a:solidFill>
              </a:rPr>
              <a:t>Overturf</a:t>
            </a:r>
            <a:r>
              <a:rPr lang="en-US" b="1" dirty="0">
                <a:solidFill>
                  <a:schemeClr val="tx1"/>
                </a:solidFill>
              </a:rPr>
              <a:t>, RN</a:t>
            </a:r>
          </a:p>
          <a:p>
            <a:pPr>
              <a:spcBef>
                <a:spcPts val="500"/>
              </a:spcBef>
              <a:buFont typeface="Wingdings" panose="05000000000000000000" pitchFamily="2" charset="2"/>
              <a:buChar char="§"/>
            </a:pPr>
            <a:endParaRPr lang="en-US" b="1" dirty="0">
              <a:solidFill>
                <a:schemeClr val="tx1"/>
              </a:solidFill>
            </a:endParaRPr>
          </a:p>
          <a:p>
            <a:pPr>
              <a:spcBef>
                <a:spcPts val="500"/>
              </a:spcBef>
              <a:buFont typeface="Wingdings" panose="05000000000000000000" pitchFamily="2" charset="2"/>
              <a:buChar char="§"/>
            </a:pPr>
            <a:endParaRPr lang="en-US" b="1" dirty="0">
              <a:solidFill>
                <a:schemeClr val="tx1"/>
              </a:solidFill>
            </a:endParaRPr>
          </a:p>
          <a:p>
            <a:pPr>
              <a:spcBef>
                <a:spcPts val="500"/>
              </a:spcBef>
              <a:buFont typeface="Wingdings" panose="05000000000000000000" pitchFamily="2" charset="2"/>
              <a:buChar char="§"/>
            </a:pPr>
            <a:endParaRPr lang="en-US" b="1" dirty="0">
              <a:solidFill>
                <a:schemeClr val="tx1"/>
              </a:solidFill>
            </a:endParaRPr>
          </a:p>
          <a:p>
            <a:pPr>
              <a:spcBef>
                <a:spcPts val="500"/>
              </a:spcBef>
              <a:buFont typeface="Wingdings" panose="05000000000000000000" pitchFamily="2" charset="2"/>
              <a:buChar char="§"/>
            </a:pPr>
            <a:endParaRPr lang="en-US" b="1" dirty="0">
              <a:solidFill>
                <a:schemeClr val="tx1"/>
              </a:solidFill>
            </a:endParaRPr>
          </a:p>
          <a:p>
            <a:pPr>
              <a:spcBef>
                <a:spcPts val="500"/>
              </a:spcBef>
              <a:buFont typeface="Wingdings" panose="05000000000000000000" pitchFamily="2" charset="2"/>
              <a:buChar char="§"/>
            </a:pPr>
            <a:endParaRPr lang="en-US" b="1" dirty="0">
              <a:solidFill>
                <a:schemeClr val="tx1"/>
              </a:solidFill>
            </a:endParaRPr>
          </a:p>
          <a:p>
            <a:pPr>
              <a:spcBef>
                <a:spcPts val="500"/>
              </a:spcBef>
              <a:buFont typeface="Wingdings" panose="05000000000000000000" pitchFamily="2" charset="2"/>
              <a:buChar char="§"/>
            </a:pPr>
            <a:endParaRPr lang="en-US" sz="800" b="1" dirty="0">
              <a:solidFill>
                <a:schemeClr val="tx1"/>
              </a:solidFill>
            </a:endParaRPr>
          </a:p>
          <a:p>
            <a:pPr>
              <a:spcBef>
                <a:spcPts val="500"/>
              </a:spcBef>
              <a:buFont typeface="Wingdings" panose="05000000000000000000" pitchFamily="2" charset="2"/>
              <a:buChar char="§"/>
            </a:pPr>
            <a:r>
              <a:rPr lang="en-US" b="1" dirty="0">
                <a:solidFill>
                  <a:schemeClr val="tx1"/>
                </a:solidFill>
              </a:rPr>
              <a:t>Family Component</a:t>
            </a:r>
          </a:p>
          <a:p>
            <a:pPr marL="0" indent="0">
              <a:spcBef>
                <a:spcPts val="500"/>
              </a:spcBef>
              <a:buNone/>
            </a:pPr>
            <a:endParaRPr lang="en-US" b="1" dirty="0">
              <a:solidFill>
                <a:schemeClr val="tx1"/>
              </a:solidFill>
            </a:endParaRPr>
          </a:p>
          <a:p>
            <a:pPr>
              <a:spcBef>
                <a:spcPts val="500"/>
              </a:spcBef>
            </a:pPr>
            <a:endParaRPr lang="en-US" sz="1600" dirty="0">
              <a:solidFill>
                <a:schemeClr val="tx1"/>
              </a:solidFill>
            </a:endParaRPr>
          </a:p>
        </p:txBody>
      </p:sp>
      <p:sp>
        <p:nvSpPr>
          <p:cNvPr id="11" name="Content Placeholder 3">
            <a:extLst>
              <a:ext uri="{FF2B5EF4-FFF2-40B4-BE49-F238E27FC236}">
                <a16:creationId xmlns:a16="http://schemas.microsoft.com/office/drawing/2014/main" id="{D808B30C-1857-40B8-93B6-BBE1C56436F8}"/>
              </a:ext>
            </a:extLst>
          </p:cNvPr>
          <p:cNvSpPr txBox="1">
            <a:spLocks/>
          </p:cNvSpPr>
          <p:nvPr/>
        </p:nvSpPr>
        <p:spPr>
          <a:xfrm>
            <a:off x="1464345" y="964977"/>
            <a:ext cx="5246171" cy="1799081"/>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0"/>
              </a:spcBef>
            </a:pPr>
            <a:r>
              <a:rPr lang="en-US" sz="1400" dirty="0">
                <a:solidFill>
                  <a:schemeClr val="tx1"/>
                </a:solidFill>
              </a:rPr>
              <a:t>Parenting risk assessment</a:t>
            </a:r>
          </a:p>
          <a:p>
            <a:pPr>
              <a:spcBef>
                <a:spcPts val="500"/>
              </a:spcBef>
            </a:pPr>
            <a:r>
              <a:rPr lang="en-US" sz="1400" dirty="0">
                <a:solidFill>
                  <a:schemeClr val="tx1"/>
                </a:solidFill>
              </a:rPr>
              <a:t>Research based discipline tools</a:t>
            </a:r>
          </a:p>
          <a:p>
            <a:pPr>
              <a:spcBef>
                <a:spcPts val="500"/>
              </a:spcBef>
            </a:pPr>
            <a:r>
              <a:rPr lang="en-US" sz="1400" dirty="0">
                <a:solidFill>
                  <a:schemeClr val="tx1"/>
                </a:solidFill>
              </a:rPr>
              <a:t>Education of child growth and development</a:t>
            </a:r>
          </a:p>
          <a:p>
            <a:pPr>
              <a:spcBef>
                <a:spcPts val="500"/>
              </a:spcBef>
            </a:pPr>
            <a:r>
              <a:rPr lang="en-US" sz="1400" dirty="0">
                <a:solidFill>
                  <a:schemeClr val="tx1"/>
                </a:solidFill>
              </a:rPr>
              <a:t>Providing referrals</a:t>
            </a:r>
          </a:p>
          <a:p>
            <a:pPr>
              <a:spcBef>
                <a:spcPts val="500"/>
              </a:spcBef>
            </a:pPr>
            <a:r>
              <a:rPr lang="en-US" sz="1400" dirty="0">
                <a:solidFill>
                  <a:schemeClr val="tx1"/>
                </a:solidFill>
              </a:rPr>
              <a:t>Resource referrals to support positive parenting</a:t>
            </a:r>
          </a:p>
          <a:p>
            <a:pPr>
              <a:spcBef>
                <a:spcPts val="500"/>
              </a:spcBef>
            </a:pPr>
            <a:r>
              <a:rPr lang="en-US" sz="1400" dirty="0">
                <a:solidFill>
                  <a:schemeClr val="tx1"/>
                </a:solidFill>
              </a:rPr>
              <a:t>Providing support to Bridge support workers</a:t>
            </a:r>
          </a:p>
          <a:p>
            <a:pPr>
              <a:spcBef>
                <a:spcPts val="500"/>
              </a:spcBef>
            </a:pPr>
            <a:r>
              <a:rPr lang="en-US" sz="1400" dirty="0">
                <a:solidFill>
                  <a:schemeClr val="tx1"/>
                </a:solidFill>
              </a:rPr>
              <a:t>Individual, child and family counseling sessions</a:t>
            </a:r>
          </a:p>
          <a:p>
            <a:pPr>
              <a:spcBef>
                <a:spcPts val="500"/>
              </a:spcBef>
            </a:pPr>
            <a:endParaRPr lang="en-US" sz="1400" dirty="0">
              <a:solidFill>
                <a:schemeClr val="tx1"/>
              </a:solidFill>
            </a:endParaRPr>
          </a:p>
        </p:txBody>
      </p:sp>
      <p:sp>
        <p:nvSpPr>
          <p:cNvPr id="19" name="Content Placeholder 3">
            <a:extLst>
              <a:ext uri="{FF2B5EF4-FFF2-40B4-BE49-F238E27FC236}">
                <a16:creationId xmlns:a16="http://schemas.microsoft.com/office/drawing/2014/main" id="{F2B3BB4E-9667-4608-A63A-E699328EBFB9}"/>
              </a:ext>
            </a:extLst>
          </p:cNvPr>
          <p:cNvSpPr txBox="1">
            <a:spLocks/>
          </p:cNvSpPr>
          <p:nvPr/>
        </p:nvSpPr>
        <p:spPr>
          <a:xfrm>
            <a:off x="1464345" y="3021376"/>
            <a:ext cx="5246171" cy="1799081"/>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0"/>
              </a:spcBef>
            </a:pPr>
            <a:r>
              <a:rPr lang="en-US" sz="1400" dirty="0">
                <a:solidFill>
                  <a:schemeClr val="tx1"/>
                </a:solidFill>
              </a:rPr>
              <a:t>Client-Centered – adaptive to ensure relevance</a:t>
            </a:r>
          </a:p>
          <a:p>
            <a:pPr>
              <a:spcBef>
                <a:spcPts val="500"/>
              </a:spcBef>
            </a:pPr>
            <a:r>
              <a:rPr lang="en-US" sz="1400" dirty="0">
                <a:solidFill>
                  <a:schemeClr val="tx1"/>
                </a:solidFill>
              </a:rPr>
              <a:t>Growth and development</a:t>
            </a:r>
          </a:p>
          <a:p>
            <a:pPr>
              <a:spcBef>
                <a:spcPts val="500"/>
              </a:spcBef>
            </a:pPr>
            <a:r>
              <a:rPr lang="en-US" sz="1400" dirty="0">
                <a:solidFill>
                  <a:schemeClr val="tx1"/>
                </a:solidFill>
              </a:rPr>
              <a:t>Bonding and Attachment – Circle of Security</a:t>
            </a:r>
          </a:p>
          <a:p>
            <a:pPr>
              <a:spcBef>
                <a:spcPts val="500"/>
              </a:spcBef>
            </a:pPr>
            <a:r>
              <a:rPr lang="en-US" sz="1400" dirty="0">
                <a:solidFill>
                  <a:schemeClr val="tx1"/>
                </a:solidFill>
              </a:rPr>
              <a:t>Relational – relationships as tools for learning and growth</a:t>
            </a:r>
          </a:p>
          <a:p>
            <a:pPr>
              <a:spcBef>
                <a:spcPts val="500"/>
              </a:spcBef>
            </a:pPr>
            <a:r>
              <a:rPr lang="en-US" sz="1400" dirty="0">
                <a:solidFill>
                  <a:schemeClr val="tx1"/>
                </a:solidFill>
              </a:rPr>
              <a:t>Strengths-Based – adult learning and behavior change theory</a:t>
            </a:r>
          </a:p>
          <a:p>
            <a:pPr>
              <a:spcBef>
                <a:spcPts val="500"/>
              </a:spcBef>
            </a:pPr>
            <a:r>
              <a:rPr lang="en-US" sz="1400" dirty="0">
                <a:solidFill>
                  <a:schemeClr val="tx1"/>
                </a:solidFill>
              </a:rPr>
              <a:t>Multi-Dimensional – holistic, personal and family development</a:t>
            </a:r>
          </a:p>
          <a:p>
            <a:pPr>
              <a:spcBef>
                <a:spcPts val="500"/>
              </a:spcBef>
            </a:pPr>
            <a:r>
              <a:rPr lang="en-US" sz="1400" dirty="0">
                <a:solidFill>
                  <a:schemeClr val="tx1"/>
                </a:solidFill>
              </a:rPr>
              <a:t>Health care referrals – mental and physical health interventions</a:t>
            </a:r>
          </a:p>
          <a:p>
            <a:pPr>
              <a:spcBef>
                <a:spcPts val="500"/>
              </a:spcBef>
            </a:pPr>
            <a:endParaRPr lang="en-US" sz="1600" dirty="0">
              <a:solidFill>
                <a:schemeClr val="tx1"/>
              </a:solidFill>
            </a:endParaRPr>
          </a:p>
        </p:txBody>
      </p:sp>
      <p:pic>
        <p:nvPicPr>
          <p:cNvPr id="21" name="Picture 20" descr="A picture containing indoor, person, child, sitting&#10;&#10;Description automatically generated">
            <a:extLst>
              <a:ext uri="{FF2B5EF4-FFF2-40B4-BE49-F238E27FC236}">
                <a16:creationId xmlns:a16="http://schemas.microsoft.com/office/drawing/2014/main" id="{F9458E72-6EA6-4E25-8AF2-405EA149D23C}"/>
              </a:ext>
            </a:extLst>
          </p:cNvPr>
          <p:cNvPicPr>
            <a:picLocks noChangeAspect="1"/>
          </p:cNvPicPr>
          <p:nvPr/>
        </p:nvPicPr>
        <p:blipFill>
          <a:blip r:embed="rId2"/>
          <a:stretch>
            <a:fillRect/>
          </a:stretch>
        </p:blipFill>
        <p:spPr>
          <a:xfrm>
            <a:off x="7140266" y="2162075"/>
            <a:ext cx="4560466" cy="3694974"/>
          </a:xfrm>
          <a:prstGeom prst="rect">
            <a:avLst/>
          </a:prstGeom>
        </p:spPr>
      </p:pic>
      <p:sp>
        <p:nvSpPr>
          <p:cNvPr id="23" name="Content Placeholder 3">
            <a:extLst>
              <a:ext uri="{FF2B5EF4-FFF2-40B4-BE49-F238E27FC236}">
                <a16:creationId xmlns:a16="http://schemas.microsoft.com/office/drawing/2014/main" id="{E1EB7DCE-52D3-470F-B218-283C728BEB39}"/>
              </a:ext>
            </a:extLst>
          </p:cNvPr>
          <p:cNvSpPr txBox="1">
            <a:spLocks/>
          </p:cNvSpPr>
          <p:nvPr/>
        </p:nvSpPr>
        <p:spPr>
          <a:xfrm>
            <a:off x="1464345" y="5131107"/>
            <a:ext cx="5246171" cy="1362174"/>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500"/>
              </a:spcBef>
            </a:pPr>
            <a:r>
              <a:rPr lang="en-US" sz="1400" dirty="0">
                <a:solidFill>
                  <a:schemeClr val="tx1"/>
                </a:solidFill>
              </a:rPr>
              <a:t>Early Development Network</a:t>
            </a:r>
          </a:p>
          <a:p>
            <a:pPr>
              <a:spcBef>
                <a:spcPts val="500"/>
              </a:spcBef>
            </a:pPr>
            <a:r>
              <a:rPr lang="en-US" sz="1400" dirty="0">
                <a:solidFill>
                  <a:schemeClr val="tx1"/>
                </a:solidFill>
              </a:rPr>
              <a:t>Head Start</a:t>
            </a:r>
          </a:p>
          <a:p>
            <a:pPr>
              <a:spcBef>
                <a:spcPts val="500"/>
              </a:spcBef>
            </a:pPr>
            <a:r>
              <a:rPr lang="en-US" sz="1400" dirty="0">
                <a:solidFill>
                  <a:schemeClr val="tx1"/>
                </a:solidFill>
              </a:rPr>
              <a:t>Department of Education</a:t>
            </a:r>
          </a:p>
          <a:p>
            <a:pPr>
              <a:spcBef>
                <a:spcPts val="500"/>
              </a:spcBef>
            </a:pPr>
            <a:r>
              <a:rPr lang="en-US" sz="1400" dirty="0">
                <a:solidFill>
                  <a:schemeClr val="tx1"/>
                </a:solidFill>
              </a:rPr>
              <a:t>Team goal to assist the child to be successful in their educational and living environments</a:t>
            </a:r>
          </a:p>
          <a:p>
            <a:pPr>
              <a:spcBef>
                <a:spcPts val="500"/>
              </a:spcBef>
            </a:pPr>
            <a:endParaRPr lang="en-US" sz="1600" dirty="0">
              <a:solidFill>
                <a:schemeClr val="tx1"/>
              </a:solidFill>
            </a:endParaRPr>
          </a:p>
        </p:txBody>
      </p:sp>
    </p:spTree>
    <p:extLst>
      <p:ext uri="{BB962C8B-B14F-4D97-AF65-F5344CB8AC3E}">
        <p14:creationId xmlns:p14="http://schemas.microsoft.com/office/powerpoint/2010/main" val="4006605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821196" y="217379"/>
            <a:ext cx="10549606" cy="578910"/>
          </a:xfrm>
        </p:spPr>
        <p:txBody>
          <a:bodyPr/>
          <a:lstStyle/>
          <a:p>
            <a:r>
              <a:rPr lang="en-US" sz="4800" spc="100" dirty="0"/>
              <a:t>Personnel Development and Training</a:t>
            </a:r>
          </a:p>
        </p:txBody>
      </p:sp>
      <p:sp>
        <p:nvSpPr>
          <p:cNvPr id="8" name="Footer Placeholder 4">
            <a:extLst>
              <a:ext uri="{FF2B5EF4-FFF2-40B4-BE49-F238E27FC236}">
                <a16:creationId xmlns:a16="http://schemas.microsoft.com/office/drawing/2014/main" id="{6F08C542-0ED8-4273-A37E-473373F22AE9}"/>
              </a:ext>
            </a:extLst>
          </p:cNvPr>
          <p:cNvSpPr txBox="1">
            <a:spLocks/>
          </p:cNvSpPr>
          <p:nvPr/>
        </p:nvSpPr>
        <p:spPr>
          <a:xfrm>
            <a:off x="10165328" y="6201121"/>
            <a:ext cx="1490917" cy="557727"/>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13" name="Rectangle 12">
            <a:extLst>
              <a:ext uri="{FF2B5EF4-FFF2-40B4-BE49-F238E27FC236}">
                <a16:creationId xmlns:a16="http://schemas.microsoft.com/office/drawing/2014/main" id="{C1E4C0BB-3CBE-4208-81CE-E9B7C50D6737}"/>
              </a:ext>
              <a:ext uri="{C183D7F6-B498-43B3-948B-1728B52AA6E4}">
                <adec:decorative xmlns:adec="http://schemas.microsoft.com/office/drawing/2017/decorative" val="1"/>
              </a:ext>
            </a:extLst>
          </p:cNvPr>
          <p:cNvSpPr/>
          <p:nvPr/>
        </p:nvSpPr>
        <p:spPr>
          <a:xfrm>
            <a:off x="5103911" y="1049433"/>
            <a:ext cx="1984175" cy="650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33" name="Content Placeholder 3">
            <a:extLst>
              <a:ext uri="{FF2B5EF4-FFF2-40B4-BE49-F238E27FC236}">
                <a16:creationId xmlns:a16="http://schemas.microsoft.com/office/drawing/2014/main" id="{5446E513-433F-4078-BA89-6691776EB045}"/>
              </a:ext>
            </a:extLst>
          </p:cNvPr>
          <p:cNvSpPr txBox="1">
            <a:spLocks/>
          </p:cNvSpPr>
          <p:nvPr/>
        </p:nvSpPr>
        <p:spPr>
          <a:xfrm>
            <a:off x="9701557" y="1707442"/>
            <a:ext cx="2122787" cy="303407"/>
          </a:xfrm>
          <a:prstGeom prst="rect">
            <a:avLst/>
          </a:prstGeom>
          <a:solidFill>
            <a:schemeClr val="bg1"/>
          </a:solidFill>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endParaRPr lang="en-US" sz="1400" dirty="0">
              <a:solidFill>
                <a:schemeClr val="tx1"/>
              </a:solidFill>
            </a:endParaRPr>
          </a:p>
        </p:txBody>
      </p:sp>
      <p:sp>
        <p:nvSpPr>
          <p:cNvPr id="39" name="Text Placeholder 13">
            <a:extLst>
              <a:ext uri="{FF2B5EF4-FFF2-40B4-BE49-F238E27FC236}">
                <a16:creationId xmlns:a16="http://schemas.microsoft.com/office/drawing/2014/main" id="{D3C969A1-AE6F-4A0F-A55F-24D0D05926D2}"/>
              </a:ext>
            </a:extLst>
          </p:cNvPr>
          <p:cNvSpPr txBox="1">
            <a:spLocks/>
          </p:cNvSpPr>
          <p:nvPr/>
        </p:nvSpPr>
        <p:spPr>
          <a:xfrm>
            <a:off x="626281" y="1346562"/>
            <a:ext cx="4811060" cy="4854559"/>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1"/>
                </a:solidFill>
              </a:rPr>
              <a:t>The Bridge, Inc. is committed to assisting employees to improve their skills and education by providing off and onsite trainings. </a:t>
            </a:r>
          </a:p>
          <a:p>
            <a:r>
              <a:rPr lang="en-US" sz="1600" dirty="0">
                <a:solidFill>
                  <a:schemeClr val="tx1"/>
                </a:solidFill>
              </a:rPr>
              <a:t>Supervisors fill out check lists to ensure a basic orientation of new employees to their job position and agency policies within 30 days of hire. </a:t>
            </a:r>
          </a:p>
          <a:p>
            <a:r>
              <a:rPr lang="en-US" sz="1600" dirty="0">
                <a:solidFill>
                  <a:schemeClr val="tx1"/>
                </a:solidFill>
              </a:rPr>
              <a:t>Upon successful completion of training the check lists are placed in the employee’s personnel file. </a:t>
            </a:r>
          </a:p>
          <a:p>
            <a:r>
              <a:rPr lang="en-US" sz="1600" dirty="0">
                <a:solidFill>
                  <a:schemeClr val="tx1"/>
                </a:solidFill>
              </a:rPr>
              <a:t>Evaluations of staff training is completed annually by the Director during the performance review.</a:t>
            </a:r>
          </a:p>
          <a:p>
            <a:r>
              <a:rPr lang="en-US" sz="1600" dirty="0">
                <a:solidFill>
                  <a:schemeClr val="tx1"/>
                </a:solidFill>
              </a:rPr>
              <a:t>During the review, the employee can express to the Director any additional trainings they feel necessary.</a:t>
            </a:r>
          </a:p>
          <a:p>
            <a:r>
              <a:rPr lang="en-US" sz="1600" dirty="0">
                <a:solidFill>
                  <a:schemeClr val="tx1"/>
                </a:solidFill>
              </a:rPr>
              <a:t>The Bridge, Inc. maintains literature and videos in the Group room and individual counselor’s offices for staff to gain additional knowledge on a variety of topics. </a:t>
            </a:r>
          </a:p>
          <a:p>
            <a:r>
              <a:rPr lang="en-US" sz="1600" dirty="0">
                <a:solidFill>
                  <a:schemeClr val="tx1"/>
                </a:solidFill>
              </a:rPr>
              <a:t>The agency will provide the following trainings for all staff (as appropriate to their position) on an annual basis (or as required to maintain certification)</a:t>
            </a:r>
          </a:p>
        </p:txBody>
      </p:sp>
      <p:pic>
        <p:nvPicPr>
          <p:cNvPr id="5124" name="Picture 4">
            <a:extLst>
              <a:ext uri="{FF2B5EF4-FFF2-40B4-BE49-F238E27FC236}">
                <a16:creationId xmlns:a16="http://schemas.microsoft.com/office/drawing/2014/main" id="{53303C09-D8D6-4678-B3EA-986B5C65B9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30716"/>
            <a:ext cx="5728344" cy="428625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713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6F08C542-0ED8-4273-A37E-473373F22AE9}"/>
              </a:ext>
            </a:extLst>
          </p:cNvPr>
          <p:cNvSpPr txBox="1">
            <a:spLocks/>
          </p:cNvSpPr>
          <p:nvPr/>
        </p:nvSpPr>
        <p:spPr>
          <a:xfrm>
            <a:off x="10119096" y="6234904"/>
            <a:ext cx="1490917" cy="557727"/>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33" name="Content Placeholder 3">
            <a:extLst>
              <a:ext uri="{FF2B5EF4-FFF2-40B4-BE49-F238E27FC236}">
                <a16:creationId xmlns:a16="http://schemas.microsoft.com/office/drawing/2014/main" id="{5446E513-433F-4078-BA89-6691776EB045}"/>
              </a:ext>
            </a:extLst>
          </p:cNvPr>
          <p:cNvSpPr txBox="1">
            <a:spLocks/>
          </p:cNvSpPr>
          <p:nvPr/>
        </p:nvSpPr>
        <p:spPr>
          <a:xfrm>
            <a:off x="9701557" y="1707442"/>
            <a:ext cx="2122787" cy="303407"/>
          </a:xfrm>
          <a:prstGeom prst="rect">
            <a:avLst/>
          </a:prstGeom>
          <a:solidFill>
            <a:schemeClr val="bg1"/>
          </a:solidFill>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endParaRPr lang="en-US" sz="1400" dirty="0">
              <a:solidFill>
                <a:schemeClr val="tx1"/>
              </a:solidFill>
            </a:endParaRPr>
          </a:p>
        </p:txBody>
      </p:sp>
      <p:sp>
        <p:nvSpPr>
          <p:cNvPr id="5" name="Content Placeholder 4">
            <a:extLst>
              <a:ext uri="{FF2B5EF4-FFF2-40B4-BE49-F238E27FC236}">
                <a16:creationId xmlns:a16="http://schemas.microsoft.com/office/drawing/2014/main" id="{56FC4396-67E2-49EF-910D-BA08DA4F912B}"/>
              </a:ext>
            </a:extLst>
          </p:cNvPr>
          <p:cNvSpPr txBox="1">
            <a:spLocks/>
          </p:cNvSpPr>
          <p:nvPr/>
        </p:nvSpPr>
        <p:spPr>
          <a:xfrm>
            <a:off x="6483748" y="1296112"/>
            <a:ext cx="4911934" cy="4905009"/>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spcBef>
                <a:spcPts val="500"/>
              </a:spcBef>
              <a:buClr>
                <a:schemeClr val="accent1">
                  <a:lumMod val="75000"/>
                </a:schemeClr>
              </a:buClr>
            </a:pPr>
            <a:r>
              <a:rPr lang="en-US" sz="1700" dirty="0">
                <a:solidFill>
                  <a:schemeClr val="tx1"/>
                </a:solidFill>
              </a:rPr>
              <a:t>CPR and First Aid </a:t>
            </a:r>
          </a:p>
          <a:p>
            <a:pPr>
              <a:lnSpc>
                <a:spcPct val="80000"/>
              </a:lnSpc>
              <a:spcBef>
                <a:spcPts val="500"/>
              </a:spcBef>
              <a:buClr>
                <a:schemeClr val="accent1">
                  <a:lumMod val="75000"/>
                </a:schemeClr>
              </a:buClr>
            </a:pPr>
            <a:r>
              <a:rPr lang="en-US" sz="1700" dirty="0">
                <a:solidFill>
                  <a:schemeClr val="tx1"/>
                </a:solidFill>
              </a:rPr>
              <a:t>Fire and fire suppression</a:t>
            </a:r>
          </a:p>
          <a:p>
            <a:pPr>
              <a:lnSpc>
                <a:spcPct val="80000"/>
              </a:lnSpc>
              <a:spcBef>
                <a:spcPts val="500"/>
              </a:spcBef>
              <a:buClr>
                <a:schemeClr val="accent1">
                  <a:lumMod val="75000"/>
                </a:schemeClr>
              </a:buClr>
            </a:pPr>
            <a:r>
              <a:rPr lang="en-US" sz="1700" dirty="0">
                <a:solidFill>
                  <a:schemeClr val="tx1"/>
                </a:solidFill>
              </a:rPr>
              <a:t>Infection Control Plan and Universal Precautions</a:t>
            </a:r>
          </a:p>
          <a:p>
            <a:pPr>
              <a:lnSpc>
                <a:spcPct val="80000"/>
              </a:lnSpc>
              <a:spcBef>
                <a:spcPts val="500"/>
              </a:spcBef>
              <a:buClr>
                <a:schemeClr val="accent1">
                  <a:lumMod val="75000"/>
                </a:schemeClr>
              </a:buClr>
            </a:pPr>
            <a:r>
              <a:rPr lang="en-US" sz="1700" dirty="0">
                <a:solidFill>
                  <a:schemeClr val="tx1"/>
                </a:solidFill>
              </a:rPr>
              <a:t>Health Issues and advocacy, including communications about health issues</a:t>
            </a:r>
          </a:p>
          <a:p>
            <a:pPr>
              <a:lnSpc>
                <a:spcPct val="80000"/>
              </a:lnSpc>
              <a:spcBef>
                <a:spcPts val="500"/>
              </a:spcBef>
              <a:buClr>
                <a:schemeClr val="accent1">
                  <a:lumMod val="75000"/>
                </a:schemeClr>
              </a:buClr>
            </a:pPr>
            <a:r>
              <a:rPr lang="en-US" sz="1700" dirty="0">
                <a:solidFill>
                  <a:schemeClr val="tx1"/>
                </a:solidFill>
              </a:rPr>
              <a:t>Safety of clients</a:t>
            </a:r>
          </a:p>
          <a:p>
            <a:pPr>
              <a:lnSpc>
                <a:spcPct val="80000"/>
              </a:lnSpc>
              <a:spcBef>
                <a:spcPts val="500"/>
              </a:spcBef>
              <a:buClr>
                <a:schemeClr val="accent1">
                  <a:lumMod val="75000"/>
                </a:schemeClr>
              </a:buClr>
            </a:pPr>
            <a:r>
              <a:rPr lang="en-US" sz="1700" dirty="0">
                <a:solidFill>
                  <a:schemeClr val="tx1"/>
                </a:solidFill>
              </a:rPr>
              <a:t>Unique needs of clients</a:t>
            </a:r>
          </a:p>
          <a:p>
            <a:pPr>
              <a:lnSpc>
                <a:spcPct val="80000"/>
              </a:lnSpc>
              <a:spcBef>
                <a:spcPts val="500"/>
              </a:spcBef>
              <a:buClr>
                <a:schemeClr val="accent1">
                  <a:lumMod val="75000"/>
                </a:schemeClr>
              </a:buClr>
            </a:pPr>
            <a:r>
              <a:rPr lang="en-US" sz="1700" dirty="0">
                <a:solidFill>
                  <a:schemeClr val="tx1"/>
                </a:solidFill>
              </a:rPr>
              <a:t>Customer Service</a:t>
            </a:r>
          </a:p>
          <a:p>
            <a:pPr>
              <a:lnSpc>
                <a:spcPct val="80000"/>
              </a:lnSpc>
              <a:spcBef>
                <a:spcPts val="500"/>
              </a:spcBef>
              <a:buClr>
                <a:schemeClr val="accent1">
                  <a:lumMod val="75000"/>
                </a:schemeClr>
              </a:buClr>
            </a:pPr>
            <a:r>
              <a:rPr lang="en-US" sz="1700" dirty="0">
                <a:solidFill>
                  <a:schemeClr val="tx1"/>
                </a:solidFill>
              </a:rPr>
              <a:t>Person and family centered services</a:t>
            </a:r>
          </a:p>
          <a:p>
            <a:pPr>
              <a:lnSpc>
                <a:spcPct val="80000"/>
              </a:lnSpc>
              <a:spcBef>
                <a:spcPts val="500"/>
              </a:spcBef>
              <a:buClr>
                <a:schemeClr val="accent1">
                  <a:lumMod val="75000"/>
                </a:schemeClr>
              </a:buClr>
            </a:pPr>
            <a:r>
              <a:rPr lang="en-US" sz="1700" dirty="0">
                <a:solidFill>
                  <a:schemeClr val="tx1"/>
                </a:solidFill>
              </a:rPr>
              <a:t>Cultural competency/sensitivity</a:t>
            </a:r>
          </a:p>
          <a:p>
            <a:pPr>
              <a:lnSpc>
                <a:spcPct val="80000"/>
              </a:lnSpc>
              <a:spcBef>
                <a:spcPts val="500"/>
              </a:spcBef>
              <a:buClr>
                <a:schemeClr val="accent1">
                  <a:lumMod val="75000"/>
                </a:schemeClr>
              </a:buClr>
            </a:pPr>
            <a:r>
              <a:rPr lang="en-US" sz="1700" dirty="0">
                <a:solidFill>
                  <a:schemeClr val="tx1"/>
                </a:solidFill>
              </a:rPr>
              <a:t>Reporting of suspected abuse and neglect</a:t>
            </a:r>
          </a:p>
          <a:p>
            <a:pPr>
              <a:lnSpc>
                <a:spcPct val="80000"/>
              </a:lnSpc>
              <a:spcBef>
                <a:spcPts val="500"/>
              </a:spcBef>
              <a:buClr>
                <a:schemeClr val="accent1">
                  <a:lumMod val="75000"/>
                </a:schemeClr>
              </a:buClr>
            </a:pPr>
            <a:r>
              <a:rPr lang="en-US" sz="1700" dirty="0">
                <a:solidFill>
                  <a:schemeClr val="tx1"/>
                </a:solidFill>
              </a:rPr>
              <a:t>The rights of clients</a:t>
            </a:r>
          </a:p>
          <a:p>
            <a:pPr>
              <a:lnSpc>
                <a:spcPct val="80000"/>
              </a:lnSpc>
              <a:spcBef>
                <a:spcPts val="500"/>
              </a:spcBef>
              <a:buClr>
                <a:schemeClr val="accent1">
                  <a:lumMod val="75000"/>
                </a:schemeClr>
              </a:buClr>
            </a:pPr>
            <a:r>
              <a:rPr lang="en-US" sz="1700" dirty="0">
                <a:solidFill>
                  <a:schemeClr val="tx1"/>
                </a:solidFill>
              </a:rPr>
              <a:t>Rights of personnel</a:t>
            </a:r>
          </a:p>
          <a:p>
            <a:pPr>
              <a:lnSpc>
                <a:spcPct val="80000"/>
              </a:lnSpc>
              <a:spcBef>
                <a:spcPts val="500"/>
              </a:spcBef>
              <a:buClr>
                <a:schemeClr val="accent1">
                  <a:lumMod val="75000"/>
                </a:schemeClr>
              </a:buClr>
            </a:pPr>
            <a:r>
              <a:rPr lang="en-US" sz="1700" dirty="0">
                <a:solidFill>
                  <a:schemeClr val="tx1"/>
                </a:solidFill>
              </a:rPr>
              <a:t>Violence in the workplace</a:t>
            </a:r>
          </a:p>
          <a:p>
            <a:pPr>
              <a:lnSpc>
                <a:spcPct val="80000"/>
              </a:lnSpc>
              <a:spcBef>
                <a:spcPts val="500"/>
              </a:spcBef>
              <a:buClr>
                <a:schemeClr val="accent1">
                  <a:lumMod val="75000"/>
                </a:schemeClr>
              </a:buClr>
            </a:pPr>
            <a:r>
              <a:rPr lang="en-US" sz="1700" dirty="0">
                <a:solidFill>
                  <a:schemeClr val="tx1"/>
                </a:solidFill>
              </a:rPr>
              <a:t>Confidentiality</a:t>
            </a:r>
          </a:p>
          <a:p>
            <a:pPr>
              <a:lnSpc>
                <a:spcPct val="80000"/>
              </a:lnSpc>
              <a:spcBef>
                <a:spcPts val="500"/>
              </a:spcBef>
              <a:buClr>
                <a:schemeClr val="accent1">
                  <a:lumMod val="75000"/>
                </a:schemeClr>
              </a:buClr>
            </a:pPr>
            <a:r>
              <a:rPr lang="en-US" sz="1700" dirty="0">
                <a:solidFill>
                  <a:schemeClr val="tx1"/>
                </a:solidFill>
              </a:rPr>
              <a:t>Expectations regarding personal conduct</a:t>
            </a:r>
          </a:p>
          <a:p>
            <a:pPr>
              <a:lnSpc>
                <a:spcPct val="80000"/>
              </a:lnSpc>
              <a:spcBef>
                <a:spcPts val="500"/>
              </a:spcBef>
              <a:buClr>
                <a:schemeClr val="accent1">
                  <a:lumMod val="75000"/>
                </a:schemeClr>
              </a:buClr>
            </a:pPr>
            <a:r>
              <a:rPr lang="en-US" sz="1700" dirty="0">
                <a:solidFill>
                  <a:schemeClr val="tx1"/>
                </a:solidFill>
              </a:rPr>
              <a:t>Professional boundaries</a:t>
            </a:r>
          </a:p>
          <a:p>
            <a:pPr>
              <a:lnSpc>
                <a:spcPct val="80000"/>
              </a:lnSpc>
              <a:spcBef>
                <a:spcPts val="500"/>
              </a:spcBef>
              <a:buClr>
                <a:schemeClr val="accent1">
                  <a:lumMod val="75000"/>
                </a:schemeClr>
              </a:buClr>
            </a:pPr>
            <a:r>
              <a:rPr lang="en-US" sz="1700" dirty="0">
                <a:solidFill>
                  <a:schemeClr val="tx1"/>
                </a:solidFill>
              </a:rPr>
              <a:t>Competency-based safety training</a:t>
            </a:r>
          </a:p>
        </p:txBody>
      </p:sp>
      <p:sp>
        <p:nvSpPr>
          <p:cNvPr id="15" name="Title 1">
            <a:extLst>
              <a:ext uri="{FF2B5EF4-FFF2-40B4-BE49-F238E27FC236}">
                <a16:creationId xmlns:a16="http://schemas.microsoft.com/office/drawing/2014/main" id="{D74D644F-DE94-479B-AEF7-6EBF55DFF44A}"/>
              </a:ext>
            </a:extLst>
          </p:cNvPr>
          <p:cNvSpPr>
            <a:spLocks noGrp="1"/>
          </p:cNvSpPr>
          <p:nvPr>
            <p:ph type="title"/>
          </p:nvPr>
        </p:nvSpPr>
        <p:spPr>
          <a:xfrm>
            <a:off x="702346" y="344232"/>
            <a:ext cx="10787308" cy="578910"/>
          </a:xfrm>
        </p:spPr>
        <p:txBody>
          <a:bodyPr/>
          <a:lstStyle/>
          <a:p>
            <a:r>
              <a:rPr lang="en-US" sz="4800" spc="100" dirty="0"/>
              <a:t>Personnel Development and Trainings</a:t>
            </a:r>
          </a:p>
        </p:txBody>
      </p:sp>
      <p:pic>
        <p:nvPicPr>
          <p:cNvPr id="17" name="Picture 16" descr="A person that is on fire&#10;&#10;Description automatically generated">
            <a:extLst>
              <a:ext uri="{FF2B5EF4-FFF2-40B4-BE49-F238E27FC236}">
                <a16:creationId xmlns:a16="http://schemas.microsoft.com/office/drawing/2014/main" id="{AA23ED8B-6A45-45F0-854C-DB12F07C386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3000"/>
                    </a14:imgEffect>
                    <a14:imgEffect>
                      <a14:brightnessContrast contrast="20000"/>
                    </a14:imgEffect>
                  </a14:imgLayer>
                </a14:imgProps>
              </a:ext>
            </a:extLst>
          </a:blip>
          <a:stretch>
            <a:fillRect/>
          </a:stretch>
        </p:blipFill>
        <p:spPr>
          <a:xfrm>
            <a:off x="450512" y="1419195"/>
            <a:ext cx="5693228" cy="4515430"/>
          </a:xfrm>
          <a:prstGeom prst="rect">
            <a:avLst/>
          </a:prstGeom>
          <a:effectLst>
            <a:softEdge rad="127000"/>
          </a:effectLst>
        </p:spPr>
      </p:pic>
    </p:spTree>
    <p:extLst>
      <p:ext uri="{BB962C8B-B14F-4D97-AF65-F5344CB8AC3E}">
        <p14:creationId xmlns:p14="http://schemas.microsoft.com/office/powerpoint/2010/main" val="151842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1265965-2271-4C1C-BD0A-6F85F80FF9A6}"/>
              </a:ext>
            </a:extLst>
          </p:cNvPr>
          <p:cNvSpPr>
            <a:spLocks noGrp="1"/>
          </p:cNvSpPr>
          <p:nvPr>
            <p:ph type="body" sz="quarter" idx="16"/>
          </p:nvPr>
        </p:nvSpPr>
        <p:spPr>
          <a:xfrm>
            <a:off x="8396892" y="4363039"/>
            <a:ext cx="2910342" cy="316800"/>
          </a:xfrm>
          <a:solidFill>
            <a:schemeClr val="tx1">
              <a:lumMod val="75000"/>
              <a:lumOff val="25000"/>
            </a:schemeClr>
          </a:solidFill>
        </p:spPr>
        <p:txBody>
          <a:bodyPr/>
          <a:lstStyle/>
          <a:p>
            <a:pPr algn="ctr"/>
            <a:r>
              <a:rPr lang="en-US" dirty="0"/>
              <a:t>402 462 2552</a:t>
            </a:r>
          </a:p>
        </p:txBody>
      </p:sp>
      <p:sp>
        <p:nvSpPr>
          <p:cNvPr id="6" name="Text Placeholder 5">
            <a:extLst>
              <a:ext uri="{FF2B5EF4-FFF2-40B4-BE49-F238E27FC236}">
                <a16:creationId xmlns:a16="http://schemas.microsoft.com/office/drawing/2014/main" id="{50A3BCC3-A277-4C0B-9EBA-EB53990D8EBD}"/>
              </a:ext>
            </a:extLst>
          </p:cNvPr>
          <p:cNvSpPr>
            <a:spLocks noGrp="1"/>
          </p:cNvSpPr>
          <p:nvPr>
            <p:ph type="body" sz="quarter" idx="17"/>
          </p:nvPr>
        </p:nvSpPr>
        <p:spPr>
          <a:xfrm>
            <a:off x="8396892" y="4842075"/>
            <a:ext cx="2910342" cy="316800"/>
          </a:xfrm>
          <a:solidFill>
            <a:schemeClr val="tx1">
              <a:lumMod val="75000"/>
              <a:lumOff val="25000"/>
            </a:schemeClr>
          </a:solidFill>
        </p:spPr>
        <p:txBody>
          <a:bodyPr/>
          <a:lstStyle/>
          <a:p>
            <a:pPr algn="ctr"/>
            <a:r>
              <a:rPr lang="en-US" dirty="0"/>
              <a:t>kelliestone@thehastingsbridge.com</a:t>
            </a:r>
          </a:p>
        </p:txBody>
      </p:sp>
      <p:sp>
        <p:nvSpPr>
          <p:cNvPr id="2" name="Footer Placeholder 4">
            <a:extLst>
              <a:ext uri="{FF2B5EF4-FFF2-40B4-BE49-F238E27FC236}">
                <a16:creationId xmlns:a16="http://schemas.microsoft.com/office/drawing/2014/main" id="{78232110-69D4-4D9E-B8E9-7025DFDE7D98}"/>
              </a:ext>
            </a:extLst>
          </p:cNvPr>
          <p:cNvSpPr txBox="1">
            <a:spLocks/>
          </p:cNvSpPr>
          <p:nvPr/>
        </p:nvSpPr>
        <p:spPr>
          <a:xfrm>
            <a:off x="10165328" y="6201121"/>
            <a:ext cx="1490917" cy="557727"/>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4" name="Text Placeholder 3">
            <a:extLst>
              <a:ext uri="{FF2B5EF4-FFF2-40B4-BE49-F238E27FC236}">
                <a16:creationId xmlns:a16="http://schemas.microsoft.com/office/drawing/2014/main" id="{38DB615D-FBBB-C4F5-AA8C-5760658397EF}"/>
              </a:ext>
            </a:extLst>
          </p:cNvPr>
          <p:cNvSpPr>
            <a:spLocks noGrp="1"/>
          </p:cNvSpPr>
          <p:nvPr>
            <p:ph type="body" sz="quarter" idx="15"/>
          </p:nvPr>
        </p:nvSpPr>
        <p:spPr>
          <a:xfrm>
            <a:off x="5310436" y="3884003"/>
            <a:ext cx="2910342" cy="316800"/>
          </a:xfrm>
        </p:spPr>
        <p:txBody>
          <a:bodyPr/>
          <a:lstStyle/>
          <a:p>
            <a:r>
              <a:rPr lang="en-US" dirty="0"/>
              <a:t>Jillian Scott </a:t>
            </a:r>
          </a:p>
        </p:txBody>
      </p:sp>
      <p:sp>
        <p:nvSpPr>
          <p:cNvPr id="7" name="Text Placeholder 3">
            <a:extLst>
              <a:ext uri="{FF2B5EF4-FFF2-40B4-BE49-F238E27FC236}">
                <a16:creationId xmlns:a16="http://schemas.microsoft.com/office/drawing/2014/main" id="{254D4982-F094-F95F-5C5B-C7981F9D76F7}"/>
              </a:ext>
            </a:extLst>
          </p:cNvPr>
          <p:cNvSpPr txBox="1">
            <a:spLocks/>
          </p:cNvSpPr>
          <p:nvPr/>
        </p:nvSpPr>
        <p:spPr>
          <a:xfrm>
            <a:off x="8396892" y="3884003"/>
            <a:ext cx="2910342" cy="316800"/>
          </a:xfrm>
          <a:prstGeom prst="rect">
            <a:avLst/>
          </a:prstGeom>
          <a:solidFill>
            <a:schemeClr val="tx1">
              <a:lumMod val="75000"/>
              <a:lumOff val="25000"/>
            </a:schemeClr>
          </a:solidFill>
        </p:spPr>
        <p:txBody>
          <a:bodyPr vert="horz" lIns="0" tIns="0" rIns="7200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Kellie Stone</a:t>
            </a:r>
            <a:endParaRPr lang="en-US" dirty="0"/>
          </a:p>
        </p:txBody>
      </p:sp>
      <p:sp>
        <p:nvSpPr>
          <p:cNvPr id="8" name="Text Placeholder 4">
            <a:extLst>
              <a:ext uri="{FF2B5EF4-FFF2-40B4-BE49-F238E27FC236}">
                <a16:creationId xmlns:a16="http://schemas.microsoft.com/office/drawing/2014/main" id="{539D9134-0286-AA8B-3DC4-D028FCCCC93C}"/>
              </a:ext>
            </a:extLst>
          </p:cNvPr>
          <p:cNvSpPr txBox="1">
            <a:spLocks/>
          </p:cNvSpPr>
          <p:nvPr/>
        </p:nvSpPr>
        <p:spPr>
          <a:xfrm>
            <a:off x="5310436" y="4363039"/>
            <a:ext cx="2910342" cy="316800"/>
          </a:xfrm>
          <a:prstGeom prst="rect">
            <a:avLst/>
          </a:prstGeom>
          <a:solidFill>
            <a:schemeClr val="tx1">
              <a:lumMod val="75000"/>
              <a:lumOff val="25000"/>
            </a:schemeClr>
          </a:solidFill>
        </p:spPr>
        <p:txBody>
          <a:bodyPr vert="horz" lIns="0" tIns="0" rIns="7200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402 462-4677</a:t>
            </a:r>
          </a:p>
        </p:txBody>
      </p:sp>
      <p:sp>
        <p:nvSpPr>
          <p:cNvPr id="9" name="Text Placeholder 4">
            <a:extLst>
              <a:ext uri="{FF2B5EF4-FFF2-40B4-BE49-F238E27FC236}">
                <a16:creationId xmlns:a16="http://schemas.microsoft.com/office/drawing/2014/main" id="{0770E752-C617-35ED-9025-9CB0AA9A1526}"/>
              </a:ext>
            </a:extLst>
          </p:cNvPr>
          <p:cNvSpPr txBox="1">
            <a:spLocks/>
          </p:cNvSpPr>
          <p:nvPr/>
        </p:nvSpPr>
        <p:spPr>
          <a:xfrm>
            <a:off x="5310436" y="4868898"/>
            <a:ext cx="2910342" cy="316800"/>
          </a:xfrm>
          <a:prstGeom prst="rect">
            <a:avLst/>
          </a:prstGeom>
          <a:solidFill>
            <a:schemeClr val="tx1">
              <a:lumMod val="75000"/>
              <a:lumOff val="25000"/>
            </a:schemeClr>
          </a:solidFill>
        </p:spPr>
        <p:txBody>
          <a:bodyPr vert="horz" lIns="0" tIns="0" rIns="7200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Jillianscott@thehastingsbridge.com</a:t>
            </a:r>
          </a:p>
        </p:txBody>
      </p:sp>
    </p:spTree>
    <p:extLst>
      <p:ext uri="{BB962C8B-B14F-4D97-AF65-F5344CB8AC3E}">
        <p14:creationId xmlns:p14="http://schemas.microsoft.com/office/powerpoint/2010/main" val="4153678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0B3D2B-613A-41BE-987D-E6A1324B456D}"/>
              </a:ext>
            </a:extLst>
          </p:cNvPr>
          <p:cNvSpPr>
            <a:spLocks noGrp="1"/>
          </p:cNvSpPr>
          <p:nvPr>
            <p:ph type="title"/>
          </p:nvPr>
        </p:nvSpPr>
        <p:spPr>
          <a:xfrm>
            <a:off x="3412683" y="389714"/>
            <a:ext cx="5366634" cy="432000"/>
          </a:xfrm>
        </p:spPr>
        <p:txBody>
          <a:bodyPr anchor="ctr">
            <a:noAutofit/>
          </a:bodyPr>
          <a:lstStyle/>
          <a:p>
            <a:r>
              <a:rPr lang="en-US" sz="4800" dirty="0"/>
              <a:t>The Bridge Facilities</a:t>
            </a:r>
          </a:p>
        </p:txBody>
      </p:sp>
      <p:sp>
        <p:nvSpPr>
          <p:cNvPr id="17" name="Text Placeholder 3">
            <a:extLst>
              <a:ext uri="{FF2B5EF4-FFF2-40B4-BE49-F238E27FC236}">
                <a16:creationId xmlns:a16="http://schemas.microsoft.com/office/drawing/2014/main" id="{29128695-3648-4CCD-A532-F756153B6766}"/>
              </a:ext>
            </a:extLst>
          </p:cNvPr>
          <p:cNvSpPr>
            <a:spLocks noGrp="1"/>
          </p:cNvSpPr>
          <p:nvPr>
            <p:ph type="body" idx="1"/>
          </p:nvPr>
        </p:nvSpPr>
        <p:spPr>
          <a:xfrm>
            <a:off x="431800" y="1184064"/>
            <a:ext cx="5448115" cy="358775"/>
          </a:xfrm>
        </p:spPr>
        <p:txBody>
          <a:bodyPr anchor="b">
            <a:normAutofit/>
          </a:bodyPr>
          <a:lstStyle/>
          <a:p>
            <a:r>
              <a:rPr lang="en-US" dirty="0"/>
              <a:t>West Wing</a:t>
            </a:r>
          </a:p>
        </p:txBody>
      </p:sp>
      <p:sp>
        <p:nvSpPr>
          <p:cNvPr id="31" name="Text Placeholder 5">
            <a:extLst>
              <a:ext uri="{FF2B5EF4-FFF2-40B4-BE49-F238E27FC236}">
                <a16:creationId xmlns:a16="http://schemas.microsoft.com/office/drawing/2014/main" id="{3C5F4337-343A-44F3-BDC8-AE133C7265BA}"/>
              </a:ext>
            </a:extLst>
          </p:cNvPr>
          <p:cNvSpPr>
            <a:spLocks noGrp="1"/>
          </p:cNvSpPr>
          <p:nvPr>
            <p:ph type="body" sz="quarter" idx="3"/>
          </p:nvPr>
        </p:nvSpPr>
        <p:spPr>
          <a:xfrm>
            <a:off x="6312086" y="1184064"/>
            <a:ext cx="5447914" cy="358775"/>
          </a:xfrm>
        </p:spPr>
        <p:txBody>
          <a:bodyPr/>
          <a:lstStyle/>
          <a:p>
            <a:r>
              <a:rPr lang="en-US" dirty="0"/>
              <a:t>East Wing</a:t>
            </a:r>
          </a:p>
        </p:txBody>
      </p:sp>
      <p:pic>
        <p:nvPicPr>
          <p:cNvPr id="12" name="Picture Placeholder 11" descr="A small house in the middle of a road&#10;&#10;Description automatically generated">
            <a:extLst>
              <a:ext uri="{FF2B5EF4-FFF2-40B4-BE49-F238E27FC236}">
                <a16:creationId xmlns:a16="http://schemas.microsoft.com/office/drawing/2014/main" id="{AA3C3102-A868-419C-AFE4-70C11DB732D1}"/>
              </a:ext>
            </a:extLst>
          </p:cNvPr>
          <p:cNvPicPr>
            <a:picLocks noGrp="1" noChangeAspect="1"/>
          </p:cNvPicPr>
          <p:nvPr>
            <p:ph sz="quarter" idx="4"/>
          </p:nvPr>
        </p:nvPicPr>
        <p:blipFill rotWithShape="1">
          <a:blip r:embed="rId2"/>
          <a:srcRect l="17993" r="17993"/>
          <a:stretch/>
        </p:blipFill>
        <p:spPr>
          <a:xfrm>
            <a:off x="6312086" y="1582903"/>
            <a:ext cx="5447914" cy="4233932"/>
          </a:xfrm>
          <a:noFill/>
        </p:spPr>
      </p:pic>
      <p:sp>
        <p:nvSpPr>
          <p:cNvPr id="15" name="Footer Placeholder 4">
            <a:extLst>
              <a:ext uri="{FF2B5EF4-FFF2-40B4-BE49-F238E27FC236}">
                <a16:creationId xmlns:a16="http://schemas.microsoft.com/office/drawing/2014/main" id="{2C00B9E8-819E-425E-B051-8D77E45F3B61}"/>
              </a:ext>
            </a:extLst>
          </p:cNvPr>
          <p:cNvSpPr txBox="1">
            <a:spLocks/>
          </p:cNvSpPr>
          <p:nvPr/>
        </p:nvSpPr>
        <p:spPr>
          <a:xfrm>
            <a:off x="10344438" y="6350829"/>
            <a:ext cx="1621536" cy="432000"/>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1400" dirty="0"/>
          </a:p>
        </p:txBody>
      </p:sp>
      <p:sp>
        <p:nvSpPr>
          <p:cNvPr id="25" name="Title 2">
            <a:extLst>
              <a:ext uri="{FF2B5EF4-FFF2-40B4-BE49-F238E27FC236}">
                <a16:creationId xmlns:a16="http://schemas.microsoft.com/office/drawing/2014/main" id="{F8B08CF6-E828-454C-85B3-F69FECC8B46F}"/>
              </a:ext>
            </a:extLst>
          </p:cNvPr>
          <p:cNvSpPr txBox="1">
            <a:spLocks/>
          </p:cNvSpPr>
          <p:nvPr/>
        </p:nvSpPr>
        <p:spPr>
          <a:xfrm>
            <a:off x="2931678" y="6036286"/>
            <a:ext cx="6328644"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en-US" sz="4000" dirty="0">
                <a:solidFill>
                  <a:schemeClr val="tx1"/>
                </a:solidFill>
              </a:rPr>
              <a:t>Strong Women Stand Together</a:t>
            </a:r>
          </a:p>
        </p:txBody>
      </p:sp>
      <p:pic>
        <p:nvPicPr>
          <p:cNvPr id="27" name="Content Placeholder 26" descr="A large lawn in front of a house&#10;&#10;Description automatically generated">
            <a:extLst>
              <a:ext uri="{FF2B5EF4-FFF2-40B4-BE49-F238E27FC236}">
                <a16:creationId xmlns:a16="http://schemas.microsoft.com/office/drawing/2014/main" id="{AA0B39EC-E9FF-4E98-8D94-80FD93CB0F3D}"/>
              </a:ext>
            </a:extLst>
          </p:cNvPr>
          <p:cNvPicPr>
            <a:picLocks noGrp="1" noChangeAspect="1"/>
          </p:cNvPicPr>
          <p:nvPr>
            <p:ph sz="half" idx="2"/>
          </p:nvPr>
        </p:nvPicPr>
        <p:blipFill rotWithShape="1">
          <a:blip r:embed="rId3"/>
          <a:srcRect t="9505" b="6776"/>
          <a:stretch/>
        </p:blipFill>
        <p:spPr>
          <a:xfrm>
            <a:off x="431799" y="1582903"/>
            <a:ext cx="5555343" cy="4233932"/>
          </a:xfrm>
        </p:spPr>
      </p:pic>
    </p:spTree>
    <p:extLst>
      <p:ext uri="{BB962C8B-B14F-4D97-AF65-F5344CB8AC3E}">
        <p14:creationId xmlns:p14="http://schemas.microsoft.com/office/powerpoint/2010/main" val="4045209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432000" y="432000"/>
            <a:ext cx="5065417" cy="432000"/>
          </a:xfrm>
        </p:spPr>
        <p:txBody>
          <a:bodyPr vert="horz" lIns="0" tIns="0" rIns="0" bIns="0" rtlCol="0" anchor="ctr">
            <a:noAutofit/>
          </a:bodyPr>
          <a:lstStyle/>
          <a:p>
            <a:r>
              <a:rPr lang="en-US" sz="3600" b="1" kern="1200" spc="-150" dirty="0">
                <a:solidFill>
                  <a:schemeClr val="tx1"/>
                </a:solidFill>
                <a:latin typeface="+mj-lt"/>
                <a:ea typeface="+mj-ea"/>
                <a:cs typeface="+mj-cs"/>
              </a:rPr>
              <a:t>About Us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idx="1"/>
          </p:nvPr>
        </p:nvSpPr>
        <p:spPr>
          <a:xfrm>
            <a:off x="272003" y="4992509"/>
            <a:ext cx="5448115" cy="953952"/>
          </a:xfrm>
        </p:spPr>
        <p:txBody>
          <a:bodyPr vert="horz" lIns="0" tIns="0" rIns="0" bIns="0" rtlCol="0" anchor="b">
            <a:normAutofit/>
          </a:bodyPr>
          <a:lstStyle/>
          <a:p>
            <a:pPr algn="ctr"/>
            <a:r>
              <a:rPr lang="en-US" sz="1600" b="1" kern="1200" dirty="0">
                <a:solidFill>
                  <a:schemeClr val="tx1"/>
                </a:solidFill>
                <a:latin typeface="+mn-lt"/>
                <a:ea typeface="+mn-ea"/>
                <a:cs typeface="+mn-cs"/>
              </a:rPr>
              <a:t>The Mission of The Bridge, Inc. is to provide a holistic substance abuse recovery program for women and their families in a safe and nurturing environment. </a:t>
            </a:r>
          </a:p>
          <a:p>
            <a:endParaRPr lang="en-US" sz="1100" b="1" kern="1200" dirty="0">
              <a:latin typeface="+mn-lt"/>
              <a:ea typeface="+mn-ea"/>
              <a:cs typeface="+mn-cs"/>
            </a:endParaRP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type="body" sz="quarter" idx="3"/>
          </p:nvPr>
        </p:nvSpPr>
        <p:spPr>
          <a:xfrm>
            <a:off x="6312086" y="432000"/>
            <a:ext cx="5447914" cy="432000"/>
          </a:xfrm>
        </p:spPr>
        <p:txBody>
          <a:bodyPr vert="horz" lIns="0" tIns="0" rIns="0" bIns="0" rtlCol="0" anchor="b">
            <a:noAutofit/>
          </a:bodyPr>
          <a:lstStyle/>
          <a:p>
            <a:r>
              <a:rPr lang="en-US" sz="3600" b="1" kern="1200" spc="-100" dirty="0">
                <a:solidFill>
                  <a:schemeClr val="tx1"/>
                </a:solidFill>
                <a:latin typeface="+mn-lt"/>
                <a:ea typeface="+mn-ea"/>
                <a:cs typeface="+mn-cs"/>
              </a:rPr>
              <a:t>The Bridge Inc., Program</a:t>
            </a:r>
          </a:p>
        </p:txBody>
      </p:sp>
      <p:sp>
        <p:nvSpPr>
          <p:cNvPr id="25" name="TextBox 24">
            <a:extLst>
              <a:ext uri="{FF2B5EF4-FFF2-40B4-BE49-F238E27FC236}">
                <a16:creationId xmlns:a16="http://schemas.microsoft.com/office/drawing/2014/main" id="{C471472D-8721-46D9-99C5-D093301E7718}"/>
              </a:ext>
            </a:extLst>
          </p:cNvPr>
          <p:cNvSpPr txBox="1"/>
          <p:nvPr/>
        </p:nvSpPr>
        <p:spPr>
          <a:xfrm>
            <a:off x="6593742" y="1487277"/>
            <a:ext cx="4860201" cy="4459184"/>
          </a:xfrm>
          <a:prstGeom prst="rect">
            <a:avLst/>
          </a:prstGeom>
        </p:spPr>
        <p:txBody>
          <a:bodyPr vert="horz" lIns="0" tIns="0" rIns="0" bIns="0" rtlCol="0">
            <a:normAutofit/>
          </a:bodyPr>
          <a:lstStyle/>
          <a:p>
            <a:pPr marL="285750" indent="-285750">
              <a:lnSpc>
                <a:spcPct val="90000"/>
              </a:lnSpc>
              <a:spcBef>
                <a:spcPts val="600"/>
              </a:spcBef>
              <a:buFont typeface="Arial" panose="020B0604020202020204" pitchFamily="34" charset="0"/>
              <a:buChar char="•"/>
            </a:pPr>
            <a:r>
              <a:rPr lang="en-US" dirty="0"/>
              <a:t>Our goal is to facilitate re-socializing of Bridge residents to reunite them with family and communities as healthy, confident and contributing members of society.</a:t>
            </a:r>
          </a:p>
          <a:p>
            <a:pPr marL="285750" indent="-285750">
              <a:lnSpc>
                <a:spcPct val="90000"/>
              </a:lnSpc>
              <a:spcBef>
                <a:spcPts val="600"/>
              </a:spcBef>
              <a:buFont typeface="Arial" panose="020B0604020202020204" pitchFamily="34" charset="0"/>
              <a:buChar char="•"/>
            </a:pPr>
            <a:r>
              <a:rPr lang="en-US" dirty="0"/>
              <a:t>The Bridge Inc., is a therapeutic Community for women recovering from alcoholism and drug addiction.</a:t>
            </a:r>
          </a:p>
          <a:p>
            <a:pPr marL="285750" indent="-285750">
              <a:lnSpc>
                <a:spcPct val="90000"/>
              </a:lnSpc>
              <a:spcBef>
                <a:spcPts val="600"/>
              </a:spcBef>
              <a:buFont typeface="Arial" panose="020B0604020202020204" pitchFamily="34" charset="0"/>
              <a:buChar char="•"/>
            </a:pPr>
            <a:r>
              <a:rPr lang="en-US" dirty="0"/>
              <a:t>We implement an educational model of living skills.</a:t>
            </a:r>
          </a:p>
          <a:p>
            <a:pPr marL="285750" indent="-285750">
              <a:lnSpc>
                <a:spcPct val="90000"/>
              </a:lnSpc>
              <a:spcBef>
                <a:spcPts val="600"/>
              </a:spcBef>
              <a:buFont typeface="Arial" panose="020B0604020202020204" pitchFamily="34" charset="0"/>
              <a:buChar char="•"/>
            </a:pPr>
            <a:r>
              <a:rPr lang="en-US" dirty="0"/>
              <a:t>The Bridge Inc., implements trauma-informed care which understands the impact of trauma and potential paths for recovery.</a:t>
            </a:r>
          </a:p>
          <a:p>
            <a:pPr marL="285750" indent="-285750">
              <a:lnSpc>
                <a:spcPct val="90000"/>
              </a:lnSpc>
              <a:spcBef>
                <a:spcPts val="600"/>
              </a:spcBef>
              <a:buFont typeface="Arial" panose="020B0604020202020204" pitchFamily="34" charset="0"/>
              <a:buChar char="•"/>
            </a:pPr>
            <a:r>
              <a:rPr lang="en-US" dirty="0"/>
              <a:t>Employees are trained to identify signs and symptoms of trauma and acknowledges this in our policies, procedures and practices. </a:t>
            </a:r>
          </a:p>
          <a:p>
            <a:pPr marL="285750" indent="-285750">
              <a:lnSpc>
                <a:spcPct val="90000"/>
              </a:lnSpc>
              <a:spcBef>
                <a:spcPts val="600"/>
              </a:spcBef>
              <a:buFont typeface="Arial" panose="020B0604020202020204" pitchFamily="34" charset="0"/>
              <a:buChar char="•"/>
            </a:pPr>
            <a:endParaRPr lang="en-US" dirty="0">
              <a:solidFill>
                <a:schemeClr val="tx1">
                  <a:lumMod val="75000"/>
                  <a:lumOff val="25000"/>
                </a:schemeClr>
              </a:solidFill>
            </a:endParaRPr>
          </a:p>
        </p:txBody>
      </p:sp>
      <p:sp>
        <p:nvSpPr>
          <p:cNvPr id="8" name="Footer Placeholder 4">
            <a:extLst>
              <a:ext uri="{FF2B5EF4-FFF2-40B4-BE49-F238E27FC236}">
                <a16:creationId xmlns:a16="http://schemas.microsoft.com/office/drawing/2014/main" id="{C7674B87-71F2-445D-A33D-C388CE589F71}"/>
              </a:ext>
            </a:extLst>
          </p:cNvPr>
          <p:cNvSpPr txBox="1">
            <a:spLocks/>
          </p:cNvSpPr>
          <p:nvPr/>
        </p:nvSpPr>
        <p:spPr>
          <a:xfrm>
            <a:off x="10032204" y="6350829"/>
            <a:ext cx="1621536" cy="432000"/>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1400" dirty="0"/>
          </a:p>
        </p:txBody>
      </p:sp>
    </p:spTree>
    <p:extLst>
      <p:ext uri="{BB962C8B-B14F-4D97-AF65-F5344CB8AC3E}">
        <p14:creationId xmlns:p14="http://schemas.microsoft.com/office/powerpoint/2010/main" val="1329746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graphical user interface&#10;&#10;Description automatically generated">
            <a:extLst>
              <a:ext uri="{FF2B5EF4-FFF2-40B4-BE49-F238E27FC236}">
                <a16:creationId xmlns:a16="http://schemas.microsoft.com/office/drawing/2014/main" id="{536122E8-9312-4BAC-9807-9456139BC7C9}"/>
              </a:ext>
            </a:extLst>
          </p:cNvPr>
          <p:cNvPicPr>
            <a:picLocks noGrp="1" noChangeAspect="1"/>
          </p:cNvPicPr>
          <p:nvPr>
            <p:ph type="pic" sz="quarter" idx="10"/>
          </p:nvPr>
        </p:nvPicPr>
        <p:blipFill>
          <a:blip r:embed="rId2"/>
          <a:srcRect l="3004" r="3004"/>
          <a:stretch>
            <a:fillRect/>
          </a:stretch>
        </p:blipFill>
        <p:spPr>
          <a:xfrm rot="5400000">
            <a:off x="707278" y="-707278"/>
            <a:ext cx="6804025" cy="8218584"/>
          </a:xfrm>
        </p:spPr>
      </p:pic>
      <p:sp>
        <p:nvSpPr>
          <p:cNvPr id="3" name="Title 2">
            <a:extLst>
              <a:ext uri="{FF2B5EF4-FFF2-40B4-BE49-F238E27FC236}">
                <a16:creationId xmlns:a16="http://schemas.microsoft.com/office/drawing/2014/main" id="{5FAB275B-38E5-4A02-AAE7-ADF5633BC6EC}"/>
              </a:ext>
            </a:extLst>
          </p:cNvPr>
          <p:cNvSpPr>
            <a:spLocks noGrp="1"/>
          </p:cNvSpPr>
          <p:nvPr>
            <p:ph type="ctrTitle"/>
          </p:nvPr>
        </p:nvSpPr>
        <p:spPr>
          <a:xfrm>
            <a:off x="8130446" y="730839"/>
            <a:ext cx="3973417" cy="4272914"/>
          </a:xfrm>
        </p:spPr>
        <p:txBody>
          <a:bodyPr/>
          <a:lstStyle/>
          <a:p>
            <a:pPr algn="ctr"/>
            <a:r>
              <a:rPr lang="en-US" dirty="0">
                <a:solidFill>
                  <a:schemeClr val="tx1"/>
                </a:solidFill>
              </a:rPr>
              <a:t>Welcome</a:t>
            </a:r>
            <a:br>
              <a:rPr lang="en-US" dirty="0">
                <a:solidFill>
                  <a:schemeClr val="tx1"/>
                </a:solidFill>
              </a:rPr>
            </a:br>
            <a:r>
              <a:rPr lang="en-US" dirty="0">
                <a:solidFill>
                  <a:schemeClr val="tx1"/>
                </a:solidFill>
              </a:rPr>
              <a:t> to </a:t>
            </a:r>
            <a:br>
              <a:rPr lang="en-US" dirty="0">
                <a:solidFill>
                  <a:schemeClr val="tx1"/>
                </a:solidFill>
              </a:rPr>
            </a:br>
            <a:r>
              <a:rPr lang="en-US" dirty="0">
                <a:solidFill>
                  <a:schemeClr val="tx1"/>
                </a:solidFill>
              </a:rPr>
              <a:t>The </a:t>
            </a:r>
            <a:br>
              <a:rPr lang="en-US" dirty="0">
                <a:solidFill>
                  <a:schemeClr val="tx1"/>
                </a:solidFill>
              </a:rPr>
            </a:br>
            <a:r>
              <a:rPr lang="en-US" dirty="0">
                <a:solidFill>
                  <a:schemeClr val="tx1"/>
                </a:solidFill>
              </a:rPr>
              <a:t>Bridge</a:t>
            </a:r>
          </a:p>
        </p:txBody>
      </p:sp>
      <p:sp>
        <p:nvSpPr>
          <p:cNvPr id="4" name="Subtitle 3">
            <a:extLst>
              <a:ext uri="{FF2B5EF4-FFF2-40B4-BE49-F238E27FC236}">
                <a16:creationId xmlns:a16="http://schemas.microsoft.com/office/drawing/2014/main" id="{317D098B-61A3-400A-93FC-2D71C7A5C340}"/>
              </a:ext>
            </a:extLst>
          </p:cNvPr>
          <p:cNvSpPr>
            <a:spLocks noGrp="1"/>
          </p:cNvSpPr>
          <p:nvPr>
            <p:ph type="subTitle" idx="1"/>
          </p:nvPr>
        </p:nvSpPr>
        <p:spPr>
          <a:xfrm>
            <a:off x="8626206" y="4827639"/>
            <a:ext cx="2981899" cy="814936"/>
          </a:xfrm>
        </p:spPr>
        <p:txBody>
          <a:bodyPr/>
          <a:lstStyle/>
          <a:p>
            <a:pPr algn="ctr"/>
            <a:r>
              <a:rPr lang="en-US" sz="3600" spc="300" dirty="0"/>
              <a:t>Admission</a:t>
            </a:r>
          </a:p>
        </p:txBody>
      </p:sp>
    </p:spTree>
    <p:extLst>
      <p:ext uri="{BB962C8B-B14F-4D97-AF65-F5344CB8AC3E}">
        <p14:creationId xmlns:p14="http://schemas.microsoft.com/office/powerpoint/2010/main" val="91301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C7E4BF-DD34-4AF3-BE76-5D79A14B119F}"/>
              </a:ext>
            </a:extLst>
          </p:cNvPr>
          <p:cNvSpPr>
            <a:spLocks noGrp="1"/>
          </p:cNvSpPr>
          <p:nvPr>
            <p:ph type="title"/>
          </p:nvPr>
        </p:nvSpPr>
        <p:spPr>
          <a:xfrm>
            <a:off x="2025935" y="-143217"/>
            <a:ext cx="8140130" cy="979761"/>
          </a:xfrm>
        </p:spPr>
        <p:txBody>
          <a:bodyPr anchor="b">
            <a:noAutofit/>
          </a:bodyPr>
          <a:lstStyle/>
          <a:p>
            <a:r>
              <a:rPr lang="en-US" sz="4200" dirty="0">
                <a:solidFill>
                  <a:schemeClr val="tx1"/>
                </a:solidFill>
              </a:rPr>
              <a:t>Admission Procedures - Referrals</a:t>
            </a:r>
          </a:p>
        </p:txBody>
      </p:sp>
      <p:sp>
        <p:nvSpPr>
          <p:cNvPr id="5" name="Content Placeholder 4">
            <a:extLst>
              <a:ext uri="{FF2B5EF4-FFF2-40B4-BE49-F238E27FC236}">
                <a16:creationId xmlns:a16="http://schemas.microsoft.com/office/drawing/2014/main" id="{5D89BB84-93BE-44E1-8B16-4599A28E91AA}"/>
              </a:ext>
            </a:extLst>
          </p:cNvPr>
          <p:cNvSpPr>
            <a:spLocks noGrp="1"/>
          </p:cNvSpPr>
          <p:nvPr>
            <p:ph idx="1"/>
          </p:nvPr>
        </p:nvSpPr>
        <p:spPr>
          <a:xfrm>
            <a:off x="5883007" y="1201318"/>
            <a:ext cx="5673687" cy="4162341"/>
          </a:xfrm>
        </p:spPr>
        <p:txBody>
          <a:bodyPr>
            <a:normAutofit/>
          </a:bodyPr>
          <a:lstStyle/>
          <a:p>
            <a:pPr>
              <a:buFont typeface="Wingdings" panose="05000000000000000000" pitchFamily="2" charset="2"/>
              <a:buChar char="§"/>
            </a:pPr>
            <a:r>
              <a:rPr lang="en-US" sz="1800" dirty="0">
                <a:solidFill>
                  <a:schemeClr val="tx1"/>
                </a:solidFill>
              </a:rPr>
              <a:t>Clients access The Bridge Therapeutic Community services through referral and intake process.</a:t>
            </a:r>
          </a:p>
          <a:p>
            <a:pPr>
              <a:buFont typeface="Wingdings" panose="05000000000000000000" pitchFamily="2" charset="2"/>
              <a:buChar char="§"/>
            </a:pPr>
            <a:r>
              <a:rPr lang="en-US" sz="1800" dirty="0">
                <a:solidFill>
                  <a:schemeClr val="tx1"/>
                </a:solidFill>
              </a:rPr>
              <a:t>Referrals are made through a variety of diverse human services, alcohol and drug treatment programs, community members and self-referral.</a:t>
            </a:r>
          </a:p>
          <a:p>
            <a:pPr>
              <a:buFont typeface="Wingdings" panose="05000000000000000000" pitchFamily="2" charset="2"/>
              <a:buChar char="§"/>
            </a:pPr>
            <a:r>
              <a:rPr lang="en-US" sz="1800" dirty="0">
                <a:solidFill>
                  <a:schemeClr val="tx1"/>
                </a:solidFill>
              </a:rPr>
              <a:t>Once referred, client completes an intake assessment</a:t>
            </a:r>
          </a:p>
          <a:p>
            <a:pPr>
              <a:buFont typeface="Wingdings" panose="05000000000000000000" pitchFamily="2" charset="2"/>
              <a:buChar char="§"/>
            </a:pPr>
            <a:r>
              <a:rPr lang="en-US" sz="1800" dirty="0">
                <a:solidFill>
                  <a:schemeClr val="tx1"/>
                </a:solidFill>
              </a:rPr>
              <a:t>Client’s intake is evaluated by the Clinical Director using criteria adapted by the American Society of Addiction Medicine, Patient Placement Criteria 2</a:t>
            </a:r>
            <a:r>
              <a:rPr lang="en-US" sz="1800" baseline="30000" dirty="0">
                <a:solidFill>
                  <a:schemeClr val="tx1"/>
                </a:solidFill>
              </a:rPr>
              <a:t>nd</a:t>
            </a:r>
            <a:r>
              <a:rPr lang="en-US" sz="1800" dirty="0">
                <a:solidFill>
                  <a:schemeClr val="tx1"/>
                </a:solidFill>
              </a:rPr>
              <a:t> edition.</a:t>
            </a:r>
          </a:p>
          <a:p>
            <a:pPr>
              <a:buFont typeface="Wingdings" panose="05000000000000000000" pitchFamily="2" charset="2"/>
              <a:buChar char="§"/>
            </a:pPr>
            <a:r>
              <a:rPr lang="en-US" sz="1800" dirty="0">
                <a:solidFill>
                  <a:schemeClr val="tx1"/>
                </a:solidFill>
              </a:rPr>
              <a:t>Criteria indicated appropriate dimension, which must be met, to properly place the client.</a:t>
            </a:r>
          </a:p>
          <a:p>
            <a:pPr>
              <a:buFont typeface="Wingdings" panose="05000000000000000000" pitchFamily="2" charset="2"/>
              <a:buChar char="§"/>
            </a:pPr>
            <a:r>
              <a:rPr lang="en-US" sz="1800" dirty="0">
                <a:solidFill>
                  <a:schemeClr val="tx1"/>
                </a:solidFill>
              </a:rPr>
              <a:t>If client meets the criteria, they are offered an opening or placed on a waiting list for admission</a:t>
            </a:r>
          </a:p>
        </p:txBody>
      </p:sp>
      <p:sp>
        <p:nvSpPr>
          <p:cNvPr id="9" name="Footer Placeholder 4">
            <a:extLst>
              <a:ext uri="{FF2B5EF4-FFF2-40B4-BE49-F238E27FC236}">
                <a16:creationId xmlns:a16="http://schemas.microsoft.com/office/drawing/2014/main" id="{20148517-DF3F-4747-86FE-D933B689C1B9}"/>
              </a:ext>
            </a:extLst>
          </p:cNvPr>
          <p:cNvSpPr txBox="1">
            <a:spLocks/>
          </p:cNvSpPr>
          <p:nvPr/>
        </p:nvSpPr>
        <p:spPr>
          <a:xfrm>
            <a:off x="10032204" y="6350829"/>
            <a:ext cx="1621536" cy="432000"/>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1400" dirty="0"/>
          </a:p>
        </p:txBody>
      </p:sp>
      <p:sp>
        <p:nvSpPr>
          <p:cNvPr id="31" name="Footer Placeholder 4">
            <a:extLst>
              <a:ext uri="{FF2B5EF4-FFF2-40B4-BE49-F238E27FC236}">
                <a16:creationId xmlns:a16="http://schemas.microsoft.com/office/drawing/2014/main" id="{CD51B237-FEDB-4DE1-A979-D49335E456EA}"/>
              </a:ext>
            </a:extLst>
          </p:cNvPr>
          <p:cNvSpPr txBox="1">
            <a:spLocks/>
          </p:cNvSpPr>
          <p:nvPr/>
        </p:nvSpPr>
        <p:spPr>
          <a:xfrm>
            <a:off x="231440" y="1770887"/>
            <a:ext cx="2484328" cy="432000"/>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1400" dirty="0"/>
          </a:p>
        </p:txBody>
      </p:sp>
    </p:spTree>
    <p:extLst>
      <p:ext uri="{BB962C8B-B14F-4D97-AF65-F5344CB8AC3E}">
        <p14:creationId xmlns:p14="http://schemas.microsoft.com/office/powerpoint/2010/main" val="3888772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C7E4BF-DD34-4AF3-BE76-5D79A14B119F}"/>
              </a:ext>
            </a:extLst>
          </p:cNvPr>
          <p:cNvSpPr>
            <a:spLocks noGrp="1"/>
          </p:cNvSpPr>
          <p:nvPr>
            <p:ph type="title"/>
          </p:nvPr>
        </p:nvSpPr>
        <p:spPr>
          <a:xfrm>
            <a:off x="1151055" y="297706"/>
            <a:ext cx="9071323" cy="705638"/>
          </a:xfrm>
        </p:spPr>
        <p:txBody>
          <a:bodyPr anchor="b">
            <a:normAutofit/>
          </a:bodyPr>
          <a:lstStyle/>
          <a:p>
            <a:pPr algn="ctr"/>
            <a:r>
              <a:rPr lang="en-US" sz="4400" dirty="0"/>
              <a:t>Admission Procedures </a:t>
            </a:r>
            <a:r>
              <a:rPr lang="en-US" dirty="0"/>
              <a:t> - </a:t>
            </a:r>
            <a:r>
              <a:rPr lang="en-US" sz="4400" dirty="0"/>
              <a:t>Interim Services</a:t>
            </a:r>
          </a:p>
        </p:txBody>
      </p:sp>
      <p:sp>
        <p:nvSpPr>
          <p:cNvPr id="9" name="Footer Placeholder 4">
            <a:extLst>
              <a:ext uri="{FF2B5EF4-FFF2-40B4-BE49-F238E27FC236}">
                <a16:creationId xmlns:a16="http://schemas.microsoft.com/office/drawing/2014/main" id="{20148517-DF3F-4747-86FE-D933B689C1B9}"/>
              </a:ext>
            </a:extLst>
          </p:cNvPr>
          <p:cNvSpPr txBox="1">
            <a:spLocks/>
          </p:cNvSpPr>
          <p:nvPr/>
        </p:nvSpPr>
        <p:spPr>
          <a:xfrm>
            <a:off x="10032204" y="6350829"/>
            <a:ext cx="1621536" cy="432000"/>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1400" dirty="0"/>
          </a:p>
        </p:txBody>
      </p:sp>
      <p:pic>
        <p:nvPicPr>
          <p:cNvPr id="1026" name="Picture 2">
            <a:extLst>
              <a:ext uri="{FF2B5EF4-FFF2-40B4-BE49-F238E27FC236}">
                <a16:creationId xmlns:a16="http://schemas.microsoft.com/office/drawing/2014/main" id="{31191E86-ECC9-4C09-8BA9-050F90A319A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1000"/>
                    </a14:imgEffect>
                  </a14:imgLayer>
                </a14:imgProps>
              </a:ext>
              <a:ext uri="{28A0092B-C50C-407E-A947-70E740481C1C}">
                <a14:useLocalDpi xmlns:a14="http://schemas.microsoft.com/office/drawing/2010/main" val="0"/>
              </a:ext>
            </a:extLst>
          </a:blip>
          <a:srcRect/>
          <a:stretch>
            <a:fillRect/>
          </a:stretch>
        </p:blipFill>
        <p:spPr bwMode="auto">
          <a:xfrm>
            <a:off x="532639" y="3579420"/>
            <a:ext cx="3877624" cy="2049683"/>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4">
            <a:extLst>
              <a:ext uri="{FF2B5EF4-FFF2-40B4-BE49-F238E27FC236}">
                <a16:creationId xmlns:a16="http://schemas.microsoft.com/office/drawing/2014/main" id="{C37C9C9F-D147-43CD-B697-9EECA9C37D43}"/>
              </a:ext>
            </a:extLst>
          </p:cNvPr>
          <p:cNvSpPr>
            <a:spLocks noGrp="1"/>
          </p:cNvSpPr>
          <p:nvPr>
            <p:ph idx="1"/>
          </p:nvPr>
        </p:nvSpPr>
        <p:spPr>
          <a:xfrm>
            <a:off x="5221288" y="1334309"/>
            <a:ext cx="6432452" cy="5429250"/>
          </a:xfrm>
        </p:spPr>
        <p:txBody>
          <a:bodyPr>
            <a:normAutofit/>
          </a:bodyPr>
          <a:lstStyle/>
          <a:p>
            <a:pPr>
              <a:buFont typeface="Wingdings" panose="05000000000000000000" pitchFamily="2" charset="2"/>
              <a:buChar char="§"/>
            </a:pPr>
            <a:r>
              <a:rPr lang="en-US" sz="1800" dirty="0">
                <a:solidFill>
                  <a:schemeClr val="tx1"/>
                </a:solidFill>
              </a:rPr>
              <a:t>Perspective client will contact The Bridge Inc. and request an intake.</a:t>
            </a:r>
          </a:p>
          <a:p>
            <a:pPr>
              <a:buFont typeface="Wingdings" panose="05000000000000000000" pitchFamily="2" charset="2"/>
              <a:buChar char="§"/>
            </a:pPr>
            <a:r>
              <a:rPr lang="en-US" sz="1800" dirty="0">
                <a:solidFill>
                  <a:schemeClr val="tx1"/>
                </a:solidFill>
              </a:rPr>
              <a:t>The staff member will begin by addressing interim services with the applicant. </a:t>
            </a:r>
          </a:p>
          <a:p>
            <a:pPr>
              <a:buFont typeface="Wingdings" panose="05000000000000000000" pitchFamily="2" charset="2"/>
              <a:buChar char="§"/>
            </a:pPr>
            <a:r>
              <a:rPr lang="en-US" sz="1800" dirty="0">
                <a:solidFill>
                  <a:schemeClr val="tx1"/>
                </a:solidFill>
              </a:rPr>
              <a:t>The focus of interim services is to reduce the adverse health effects of abuse, promote individual health and reduce the risk of transmission of disease until the applicant is admitted to a treatment program</a:t>
            </a:r>
          </a:p>
          <a:p>
            <a:pPr>
              <a:buFont typeface="Wingdings" panose="05000000000000000000" pitchFamily="2" charset="2"/>
              <a:buChar char="§"/>
            </a:pPr>
            <a:r>
              <a:rPr lang="en-US" sz="1800" dirty="0">
                <a:solidFill>
                  <a:schemeClr val="tx1"/>
                </a:solidFill>
              </a:rPr>
              <a:t>Interim services include but are not limited to:</a:t>
            </a:r>
          </a:p>
          <a:p>
            <a:pPr>
              <a:buFont typeface="Wingdings" panose="05000000000000000000" pitchFamily="2" charset="2"/>
              <a:buChar char="§"/>
            </a:pPr>
            <a:endParaRPr lang="en-US" sz="1800" dirty="0">
              <a:solidFill>
                <a:schemeClr val="tx1"/>
              </a:solidFill>
            </a:endParaRPr>
          </a:p>
          <a:p>
            <a:pPr>
              <a:buFont typeface="Wingdings" panose="05000000000000000000" pitchFamily="2" charset="2"/>
              <a:buChar char="§"/>
            </a:pPr>
            <a:endParaRPr lang="en-US" sz="1800" dirty="0">
              <a:solidFill>
                <a:schemeClr val="tx1"/>
              </a:solidFill>
            </a:endParaRPr>
          </a:p>
          <a:p>
            <a:pPr>
              <a:buFont typeface="Wingdings" panose="05000000000000000000" pitchFamily="2" charset="2"/>
              <a:buChar char="§"/>
            </a:pPr>
            <a:endParaRPr lang="en-US" sz="1800" dirty="0">
              <a:solidFill>
                <a:schemeClr val="tx1"/>
              </a:solidFill>
            </a:endParaRPr>
          </a:p>
          <a:p>
            <a:pPr marL="0" indent="0">
              <a:buNone/>
            </a:pPr>
            <a:endParaRPr lang="en-US" sz="2800" dirty="0">
              <a:solidFill>
                <a:schemeClr val="tx1"/>
              </a:solidFill>
            </a:endParaRPr>
          </a:p>
          <a:p>
            <a:pPr>
              <a:buFont typeface="Wingdings" panose="05000000000000000000" pitchFamily="2" charset="2"/>
              <a:buChar char="§"/>
            </a:pPr>
            <a:r>
              <a:rPr lang="en-US" sz="1800" dirty="0">
                <a:solidFill>
                  <a:schemeClr val="tx1"/>
                </a:solidFill>
              </a:rPr>
              <a:t>Intake are completed over the phone by a trained staff member. If necessary, other options can be arranged.</a:t>
            </a:r>
            <a:endParaRPr lang="en-US" sz="1800" dirty="0"/>
          </a:p>
          <a:p>
            <a:pPr>
              <a:buFont typeface="Wingdings" panose="05000000000000000000" pitchFamily="2" charset="2"/>
              <a:buChar char="§"/>
            </a:pPr>
            <a:endParaRPr lang="en-US" dirty="0"/>
          </a:p>
        </p:txBody>
      </p:sp>
      <p:sp>
        <p:nvSpPr>
          <p:cNvPr id="15" name="Rectangle 14">
            <a:extLst>
              <a:ext uri="{FF2B5EF4-FFF2-40B4-BE49-F238E27FC236}">
                <a16:creationId xmlns:a16="http://schemas.microsoft.com/office/drawing/2014/main" id="{8B5130E9-8410-481C-AA2B-83D558678EBD}"/>
              </a:ext>
              <a:ext uri="{C183D7F6-B498-43B3-948B-1728B52AA6E4}">
                <adec:decorative xmlns:adec="http://schemas.microsoft.com/office/drawing/2017/decorative" val="1"/>
              </a:ext>
            </a:extLst>
          </p:cNvPr>
          <p:cNvSpPr/>
          <p:nvPr/>
        </p:nvSpPr>
        <p:spPr>
          <a:xfrm rot="5400000" flipV="1">
            <a:off x="2756996" y="3675957"/>
            <a:ext cx="4285510" cy="464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1" name="Footer Placeholder 4">
            <a:extLst>
              <a:ext uri="{FF2B5EF4-FFF2-40B4-BE49-F238E27FC236}">
                <a16:creationId xmlns:a16="http://schemas.microsoft.com/office/drawing/2014/main" id="{8E7804F8-B889-4A24-A50C-87AE8010EE18}"/>
              </a:ext>
            </a:extLst>
          </p:cNvPr>
          <p:cNvSpPr txBox="1">
            <a:spLocks/>
          </p:cNvSpPr>
          <p:nvPr/>
        </p:nvSpPr>
        <p:spPr>
          <a:xfrm>
            <a:off x="130248" y="1625400"/>
            <a:ext cx="2494080" cy="432000"/>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sz="1400" dirty="0"/>
          </a:p>
        </p:txBody>
      </p:sp>
      <p:sp>
        <p:nvSpPr>
          <p:cNvPr id="23" name="Text Placeholder 3">
            <a:extLst>
              <a:ext uri="{FF2B5EF4-FFF2-40B4-BE49-F238E27FC236}">
                <a16:creationId xmlns:a16="http://schemas.microsoft.com/office/drawing/2014/main" id="{90FB7C22-161B-4818-A8CE-B9FD50CBD8E8}"/>
              </a:ext>
            </a:extLst>
          </p:cNvPr>
          <p:cNvSpPr txBox="1">
            <a:spLocks/>
          </p:cNvSpPr>
          <p:nvPr/>
        </p:nvSpPr>
        <p:spPr>
          <a:xfrm>
            <a:off x="418426" y="1594517"/>
            <a:ext cx="4154167" cy="198490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1400"/>
              </a:spcBef>
            </a:pPr>
            <a:r>
              <a:rPr lang="en-US" sz="1800" b="1" dirty="0">
                <a:solidFill>
                  <a:schemeClr val="tx1"/>
                </a:solidFill>
              </a:rPr>
              <a:t>     Priority of Admission –</a:t>
            </a:r>
            <a:endParaRPr lang="en-US" dirty="0">
              <a:solidFill>
                <a:schemeClr val="tx1"/>
              </a:solidFill>
            </a:endParaRPr>
          </a:p>
          <a:p>
            <a:pPr>
              <a:spcBef>
                <a:spcPts val="1400"/>
              </a:spcBef>
            </a:pPr>
            <a:r>
              <a:rPr lang="en-US" sz="1800" dirty="0">
                <a:solidFill>
                  <a:schemeClr val="tx1"/>
                </a:solidFill>
              </a:rPr>
              <a:t>         1. Pregnant IV drug user</a:t>
            </a:r>
          </a:p>
          <a:p>
            <a:r>
              <a:rPr lang="en-US" sz="1800" dirty="0">
                <a:solidFill>
                  <a:schemeClr val="tx1"/>
                </a:solidFill>
              </a:rPr>
              <a:t>         2. Pregnant</a:t>
            </a:r>
          </a:p>
          <a:p>
            <a:r>
              <a:rPr lang="en-US" sz="1800" dirty="0">
                <a:solidFill>
                  <a:schemeClr val="tx1"/>
                </a:solidFill>
              </a:rPr>
              <a:t>         3. IV Drug User</a:t>
            </a:r>
          </a:p>
          <a:p>
            <a:r>
              <a:rPr lang="en-US" sz="1800" dirty="0">
                <a:solidFill>
                  <a:schemeClr val="tx1"/>
                </a:solidFill>
              </a:rPr>
              <a:t>         4. Women with Dependent Children</a:t>
            </a:r>
          </a:p>
        </p:txBody>
      </p:sp>
      <p:sp>
        <p:nvSpPr>
          <p:cNvPr id="26" name="TextBox 25">
            <a:extLst>
              <a:ext uri="{FF2B5EF4-FFF2-40B4-BE49-F238E27FC236}">
                <a16:creationId xmlns:a16="http://schemas.microsoft.com/office/drawing/2014/main" id="{4E19BA41-C779-497C-9F77-63F895012617}"/>
              </a:ext>
            </a:extLst>
          </p:cNvPr>
          <p:cNvSpPr txBox="1"/>
          <p:nvPr/>
        </p:nvSpPr>
        <p:spPr>
          <a:xfrm>
            <a:off x="5686716" y="3933448"/>
            <a:ext cx="4891072" cy="1708160"/>
          </a:xfrm>
          <a:prstGeom prst="rect">
            <a:avLst/>
          </a:prstGeom>
          <a:noFill/>
        </p:spPr>
        <p:txBody>
          <a:bodyPr wrap="square" rtlCol="0">
            <a:spAutoFit/>
          </a:bodyPr>
          <a:lstStyle/>
          <a:p>
            <a:pPr marL="285750" indent="-285750">
              <a:buFont typeface="Arial" panose="020B0604020202020204" pitchFamily="34" charset="0"/>
              <a:buChar char="•"/>
            </a:pPr>
            <a:r>
              <a:rPr lang="en-US" sz="1500" dirty="0"/>
              <a:t>Counseling and education about HIV and tuberculosis</a:t>
            </a:r>
          </a:p>
          <a:p>
            <a:pPr marL="285750" indent="-285750">
              <a:buFont typeface="Arial" panose="020B0604020202020204" pitchFamily="34" charset="0"/>
              <a:buChar char="•"/>
            </a:pPr>
            <a:r>
              <a:rPr lang="en-US" sz="1500" dirty="0"/>
              <a:t>Risks of needle-sharing</a:t>
            </a:r>
          </a:p>
          <a:p>
            <a:pPr marL="285750" indent="-285750">
              <a:buFont typeface="Arial" panose="020B0604020202020204" pitchFamily="34" charset="0"/>
              <a:buChar char="•"/>
            </a:pPr>
            <a:r>
              <a:rPr lang="en-US" sz="1500" dirty="0"/>
              <a:t>The effects of alcohol and drug use on the fetus</a:t>
            </a:r>
          </a:p>
          <a:p>
            <a:pPr marL="285750" indent="-285750">
              <a:buFont typeface="Arial" panose="020B0604020202020204" pitchFamily="34" charset="0"/>
              <a:buChar char="•"/>
            </a:pPr>
            <a:r>
              <a:rPr lang="en-US" sz="1500" dirty="0"/>
              <a:t>Referral for prenatal care</a:t>
            </a:r>
          </a:p>
          <a:p>
            <a:pPr marL="285750" indent="-285750">
              <a:buFont typeface="Arial" panose="020B0604020202020204" pitchFamily="34" charset="0"/>
              <a:buChar char="•"/>
            </a:pPr>
            <a:r>
              <a:rPr lang="en-US" sz="1500" dirty="0"/>
              <a:t>Risk of transmission of sexual partners and infants</a:t>
            </a:r>
          </a:p>
          <a:p>
            <a:pPr marL="285750" indent="-285750">
              <a:buFont typeface="Arial" panose="020B0604020202020204" pitchFamily="34" charset="0"/>
              <a:buChar char="•"/>
            </a:pPr>
            <a:r>
              <a:rPr lang="en-US" sz="1500" dirty="0"/>
              <a:t>Steps to take to ensure transmission does not occur</a:t>
            </a:r>
          </a:p>
          <a:p>
            <a:pPr marL="285750" indent="-285750">
              <a:buFont typeface="Arial" panose="020B0604020202020204" pitchFamily="34" charset="0"/>
              <a:buChar char="•"/>
            </a:pPr>
            <a:r>
              <a:rPr lang="en-US" sz="1500" dirty="0"/>
              <a:t>Referral for HIV and TB treatment services if necessary</a:t>
            </a:r>
            <a:endParaRPr lang="en-US" sz="1400" dirty="0"/>
          </a:p>
        </p:txBody>
      </p:sp>
    </p:spTree>
    <p:extLst>
      <p:ext uri="{BB962C8B-B14F-4D97-AF65-F5344CB8AC3E}">
        <p14:creationId xmlns:p14="http://schemas.microsoft.com/office/powerpoint/2010/main" val="2446718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0491137-0B40-4046-B242-312AEF8B3BAB}"/>
              </a:ext>
            </a:extLst>
          </p:cNvPr>
          <p:cNvSpPr>
            <a:spLocks noGrp="1"/>
          </p:cNvSpPr>
          <p:nvPr>
            <p:ph type="title"/>
          </p:nvPr>
        </p:nvSpPr>
        <p:spPr>
          <a:xfrm>
            <a:off x="1699010" y="415694"/>
            <a:ext cx="3932037" cy="591251"/>
          </a:xfrm>
        </p:spPr>
        <p:txBody>
          <a:bodyPr/>
          <a:lstStyle/>
          <a:p>
            <a:r>
              <a:rPr lang="en-US" dirty="0">
                <a:solidFill>
                  <a:schemeClr val="tx1"/>
                </a:solidFill>
              </a:rPr>
              <a:t>Clinical Staff</a:t>
            </a:r>
          </a:p>
        </p:txBody>
      </p:sp>
      <p:pic>
        <p:nvPicPr>
          <p:cNvPr id="9" name="Content Placeholder 8">
            <a:extLst>
              <a:ext uri="{FF2B5EF4-FFF2-40B4-BE49-F238E27FC236}">
                <a16:creationId xmlns:a16="http://schemas.microsoft.com/office/drawing/2014/main" id="{2D68B9E2-C661-47D5-80CF-A68279042563}"/>
              </a:ext>
            </a:extLst>
          </p:cNvPr>
          <p:cNvPicPr>
            <a:picLocks noGrp="1" noChangeAspect="1"/>
          </p:cNvPicPr>
          <p:nvPr>
            <p:ph idx="1"/>
          </p:nvPr>
        </p:nvPicPr>
        <p:blipFill rotWithShape="1">
          <a:blip r:embed="rId2"/>
          <a:srcRect l="43700"/>
          <a:stretch/>
        </p:blipFill>
        <p:spPr>
          <a:xfrm>
            <a:off x="6096000" y="693386"/>
            <a:ext cx="5262205" cy="5257552"/>
          </a:xfrm>
          <a:prstGeom prst="rect">
            <a:avLst/>
          </a:prstGeom>
        </p:spPr>
      </p:pic>
      <p:sp>
        <p:nvSpPr>
          <p:cNvPr id="8" name="Footer Placeholder 4">
            <a:extLst>
              <a:ext uri="{FF2B5EF4-FFF2-40B4-BE49-F238E27FC236}">
                <a16:creationId xmlns:a16="http://schemas.microsoft.com/office/drawing/2014/main" id="{1D284283-8C5F-45CB-A5A4-E64A32C953A4}"/>
              </a:ext>
            </a:extLst>
          </p:cNvPr>
          <p:cNvSpPr txBox="1">
            <a:spLocks/>
          </p:cNvSpPr>
          <p:nvPr/>
        </p:nvSpPr>
        <p:spPr>
          <a:xfrm>
            <a:off x="10194413" y="6371350"/>
            <a:ext cx="1490917" cy="432000"/>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23" name="TextBox 22">
            <a:extLst>
              <a:ext uri="{FF2B5EF4-FFF2-40B4-BE49-F238E27FC236}">
                <a16:creationId xmlns:a16="http://schemas.microsoft.com/office/drawing/2014/main" id="{8D4EF569-2FFD-46E2-9DB1-00BB14F3799C}"/>
              </a:ext>
            </a:extLst>
          </p:cNvPr>
          <p:cNvSpPr txBox="1"/>
          <p:nvPr/>
        </p:nvSpPr>
        <p:spPr>
          <a:xfrm>
            <a:off x="396607" y="1498313"/>
            <a:ext cx="5519451" cy="1553359"/>
          </a:xfrm>
          <a:prstGeom prst="rect">
            <a:avLst/>
          </a:prstGeom>
          <a:solidFill>
            <a:schemeClr val="bg1"/>
          </a:solidFill>
        </p:spPr>
        <p:txBody>
          <a:bodyPr wrap="square" rtlCol="0">
            <a:spAutoFit/>
          </a:bodyPr>
          <a:lstStyle/>
          <a:p>
            <a:endParaRPr lang="en-US" dirty="0"/>
          </a:p>
        </p:txBody>
      </p:sp>
      <p:sp>
        <p:nvSpPr>
          <p:cNvPr id="24" name="Text Placeholder 5">
            <a:extLst>
              <a:ext uri="{FF2B5EF4-FFF2-40B4-BE49-F238E27FC236}">
                <a16:creationId xmlns:a16="http://schemas.microsoft.com/office/drawing/2014/main" id="{131E8A56-710C-46A5-ABB7-716B4A20ABAB}"/>
              </a:ext>
            </a:extLst>
          </p:cNvPr>
          <p:cNvSpPr txBox="1">
            <a:spLocks/>
          </p:cNvSpPr>
          <p:nvPr/>
        </p:nvSpPr>
        <p:spPr>
          <a:xfrm>
            <a:off x="725360" y="1113798"/>
            <a:ext cx="4861944" cy="5257552"/>
          </a:xfrm>
          <a:prstGeom prst="rect">
            <a:avLst/>
          </a:prstGeom>
          <a:solidFill>
            <a:schemeClr val="bg1"/>
          </a:solid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1200"/>
              </a:spcBef>
            </a:pPr>
            <a:r>
              <a:rPr lang="en-US" sz="1800" b="1" dirty="0">
                <a:solidFill>
                  <a:schemeClr val="tx1"/>
                </a:solidFill>
              </a:rPr>
              <a:t>Jill Gregg </a:t>
            </a:r>
            <a:r>
              <a:rPr lang="en-US" sz="1800" dirty="0">
                <a:solidFill>
                  <a:schemeClr val="tx1"/>
                </a:solidFill>
              </a:rPr>
              <a:t>- Director, MS, LIMHP, LADC</a:t>
            </a:r>
          </a:p>
          <a:p>
            <a:pPr>
              <a:spcBef>
                <a:spcPts val="1400"/>
              </a:spcBef>
            </a:pPr>
            <a:r>
              <a:rPr lang="en-US" sz="1800" b="1" dirty="0">
                <a:solidFill>
                  <a:schemeClr val="tx1"/>
                </a:solidFill>
              </a:rPr>
              <a:t>Kellie Stone</a:t>
            </a:r>
            <a:r>
              <a:rPr lang="en-US" sz="1800" dirty="0">
                <a:solidFill>
                  <a:schemeClr val="tx1"/>
                </a:solidFill>
              </a:rPr>
              <a:t>– Clinical Program Coordinator,</a:t>
            </a:r>
          </a:p>
          <a:p>
            <a:pPr>
              <a:spcBef>
                <a:spcPts val="0"/>
              </a:spcBef>
            </a:pPr>
            <a:r>
              <a:rPr lang="en-US" sz="1800" dirty="0">
                <a:solidFill>
                  <a:schemeClr val="tx1"/>
                </a:solidFill>
              </a:rPr>
              <a:t>     MA, LIMHP – West Wing</a:t>
            </a:r>
          </a:p>
          <a:p>
            <a:r>
              <a:rPr lang="en-US" sz="1800" b="1" dirty="0">
                <a:solidFill>
                  <a:schemeClr val="tx1"/>
                </a:solidFill>
              </a:rPr>
              <a:t>Teri Bykerk</a:t>
            </a:r>
            <a:r>
              <a:rPr lang="en-US" sz="1800" dirty="0">
                <a:solidFill>
                  <a:schemeClr val="tx1"/>
                </a:solidFill>
              </a:rPr>
              <a:t> – Counselor, MS PLADC – </a:t>
            </a:r>
          </a:p>
          <a:p>
            <a:pPr>
              <a:spcBef>
                <a:spcPts val="0"/>
              </a:spcBef>
            </a:pPr>
            <a:r>
              <a:rPr lang="en-US" sz="1800" b="1" dirty="0">
                <a:solidFill>
                  <a:schemeClr val="tx1"/>
                </a:solidFill>
              </a:rPr>
              <a:t>     </a:t>
            </a:r>
            <a:r>
              <a:rPr lang="en-US" sz="1800" dirty="0">
                <a:solidFill>
                  <a:schemeClr val="tx1"/>
                </a:solidFill>
              </a:rPr>
              <a:t>East Bridge</a:t>
            </a:r>
          </a:p>
          <a:p>
            <a:r>
              <a:rPr lang="en-US" sz="1800" b="1" dirty="0">
                <a:solidFill>
                  <a:schemeClr val="tx1"/>
                </a:solidFill>
              </a:rPr>
              <a:t>Cheryl Blankenship</a:t>
            </a:r>
            <a:r>
              <a:rPr lang="en-US" sz="1800" dirty="0">
                <a:solidFill>
                  <a:schemeClr val="tx1"/>
                </a:solidFill>
              </a:rPr>
              <a:t> – Counselor, MS, PLMHP, </a:t>
            </a:r>
          </a:p>
          <a:p>
            <a:pPr>
              <a:spcBef>
                <a:spcPts val="0"/>
              </a:spcBef>
            </a:pPr>
            <a:r>
              <a:rPr lang="en-US" sz="1800" b="1" dirty="0">
                <a:solidFill>
                  <a:schemeClr val="tx1"/>
                </a:solidFill>
              </a:rPr>
              <a:t>     </a:t>
            </a:r>
            <a:r>
              <a:rPr lang="en-US" sz="1800" dirty="0">
                <a:solidFill>
                  <a:schemeClr val="tx1"/>
                </a:solidFill>
              </a:rPr>
              <a:t>LADC – East Bridge</a:t>
            </a:r>
          </a:p>
          <a:p>
            <a:r>
              <a:rPr lang="en-US" sz="1800" b="1" dirty="0">
                <a:solidFill>
                  <a:schemeClr val="tx1"/>
                </a:solidFill>
              </a:rPr>
              <a:t>Amy Case</a:t>
            </a:r>
            <a:r>
              <a:rPr lang="en-US" sz="1800" dirty="0">
                <a:solidFill>
                  <a:schemeClr val="tx1"/>
                </a:solidFill>
              </a:rPr>
              <a:t> – BS, PLADC – West Bridge</a:t>
            </a:r>
          </a:p>
          <a:p>
            <a:r>
              <a:rPr lang="en-US" sz="1800" b="1" dirty="0">
                <a:solidFill>
                  <a:schemeClr val="tx1"/>
                </a:solidFill>
              </a:rPr>
              <a:t>Kortney Dement</a:t>
            </a:r>
            <a:r>
              <a:rPr lang="en-US" sz="1800" dirty="0">
                <a:solidFill>
                  <a:schemeClr val="tx1"/>
                </a:solidFill>
              </a:rPr>
              <a:t> – BS, PLADC – East Bridge</a:t>
            </a:r>
            <a:endParaRPr lang="en-US" sz="1800" b="1" dirty="0">
              <a:solidFill>
                <a:schemeClr val="tx1"/>
              </a:solidFill>
            </a:endParaRPr>
          </a:p>
          <a:p>
            <a:endParaRPr lang="en-US" sz="2800" dirty="0"/>
          </a:p>
          <a:p>
            <a:endParaRPr lang="en-US" dirty="0">
              <a:solidFill>
                <a:schemeClr val="tx1"/>
              </a:solidFill>
            </a:endParaRPr>
          </a:p>
          <a:p>
            <a:r>
              <a:rPr lang="en-US" b="1" dirty="0">
                <a:solidFill>
                  <a:schemeClr val="tx1"/>
                </a:solidFill>
              </a:rPr>
              <a:t>Cary Bonow</a:t>
            </a:r>
            <a:r>
              <a:rPr lang="en-US" dirty="0">
                <a:solidFill>
                  <a:schemeClr val="tx1"/>
                </a:solidFill>
              </a:rPr>
              <a:t> – East Bridge</a:t>
            </a:r>
          </a:p>
          <a:p>
            <a:r>
              <a:rPr lang="en-US" b="1" dirty="0">
                <a:solidFill>
                  <a:schemeClr val="tx1"/>
                </a:solidFill>
              </a:rPr>
              <a:t>Michelle Parker Hill</a:t>
            </a:r>
            <a:r>
              <a:rPr lang="en-US" dirty="0">
                <a:solidFill>
                  <a:schemeClr val="tx1"/>
                </a:solidFill>
              </a:rPr>
              <a:t> – West Bridge</a:t>
            </a:r>
            <a:endParaRPr lang="en-US" b="1" dirty="0">
              <a:solidFill>
                <a:schemeClr val="tx1"/>
              </a:solidFill>
            </a:endParaRPr>
          </a:p>
        </p:txBody>
      </p:sp>
      <p:sp>
        <p:nvSpPr>
          <p:cNvPr id="26" name="Title 1">
            <a:extLst>
              <a:ext uri="{FF2B5EF4-FFF2-40B4-BE49-F238E27FC236}">
                <a16:creationId xmlns:a16="http://schemas.microsoft.com/office/drawing/2014/main" id="{786A5E35-83EB-4948-A0FD-A505BAEA07C3}"/>
              </a:ext>
            </a:extLst>
          </p:cNvPr>
          <p:cNvSpPr txBox="1">
            <a:spLocks/>
          </p:cNvSpPr>
          <p:nvPr/>
        </p:nvSpPr>
        <p:spPr>
          <a:xfrm>
            <a:off x="1699010" y="3950097"/>
            <a:ext cx="3932037" cy="59125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a:lstStyle>
          <a:p>
            <a:r>
              <a:rPr lang="en-US" dirty="0">
                <a:solidFill>
                  <a:schemeClr val="tx1"/>
                </a:solidFill>
              </a:rPr>
              <a:t>Case Managers</a:t>
            </a:r>
          </a:p>
        </p:txBody>
      </p:sp>
    </p:spTree>
    <p:extLst>
      <p:ext uri="{BB962C8B-B14F-4D97-AF65-F5344CB8AC3E}">
        <p14:creationId xmlns:p14="http://schemas.microsoft.com/office/powerpoint/2010/main" val="4277726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3154496" y="197232"/>
            <a:ext cx="5883008" cy="578910"/>
          </a:xfrm>
        </p:spPr>
        <p:txBody>
          <a:bodyPr/>
          <a:lstStyle/>
          <a:p>
            <a:r>
              <a:rPr lang="en-US" sz="4800" spc="100" dirty="0"/>
              <a:t>Case Management</a:t>
            </a:r>
          </a:p>
        </p:txBody>
      </p:sp>
      <p:sp>
        <p:nvSpPr>
          <p:cNvPr id="8" name="Footer Placeholder 4">
            <a:extLst>
              <a:ext uri="{FF2B5EF4-FFF2-40B4-BE49-F238E27FC236}">
                <a16:creationId xmlns:a16="http://schemas.microsoft.com/office/drawing/2014/main" id="{6F08C542-0ED8-4273-A37E-473373F22AE9}"/>
              </a:ext>
            </a:extLst>
          </p:cNvPr>
          <p:cNvSpPr txBox="1">
            <a:spLocks/>
          </p:cNvSpPr>
          <p:nvPr/>
        </p:nvSpPr>
        <p:spPr>
          <a:xfrm>
            <a:off x="10165328" y="6201121"/>
            <a:ext cx="1490917" cy="557727"/>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7" name="Text Placeholder 6">
            <a:extLst>
              <a:ext uri="{FF2B5EF4-FFF2-40B4-BE49-F238E27FC236}">
                <a16:creationId xmlns:a16="http://schemas.microsoft.com/office/drawing/2014/main" id="{0AA01696-F769-4CAC-B208-3DE12BB390A4}"/>
              </a:ext>
            </a:extLst>
          </p:cNvPr>
          <p:cNvSpPr>
            <a:spLocks noGrp="1"/>
          </p:cNvSpPr>
          <p:nvPr>
            <p:ph type="body" sz="quarter" idx="32"/>
          </p:nvPr>
        </p:nvSpPr>
        <p:spPr>
          <a:xfrm>
            <a:off x="502995" y="2237721"/>
            <a:ext cx="6095999" cy="4684002"/>
          </a:xfrm>
          <a:noFill/>
        </p:spPr>
        <p:txBody>
          <a:bodyPr/>
          <a:lstStyle/>
          <a:p>
            <a:pPr marL="171450" indent="-457200">
              <a:spcBef>
                <a:spcPts val="500"/>
              </a:spcBef>
              <a:buFont typeface="Wingdings" panose="05000000000000000000" pitchFamily="2" charset="2"/>
              <a:buChar char="q"/>
            </a:pPr>
            <a:r>
              <a:rPr lang="en-US" sz="1400" dirty="0">
                <a:solidFill>
                  <a:schemeClr val="tx1"/>
                </a:solidFill>
              </a:rPr>
              <a:t>Address Changes</a:t>
            </a:r>
          </a:p>
          <a:p>
            <a:pPr marL="171450" indent="-457200">
              <a:spcBef>
                <a:spcPts val="500"/>
              </a:spcBef>
              <a:buFont typeface="Wingdings" panose="05000000000000000000" pitchFamily="2" charset="2"/>
              <a:buChar char="q"/>
            </a:pPr>
            <a:r>
              <a:rPr lang="en-US" sz="1400" dirty="0">
                <a:solidFill>
                  <a:schemeClr val="tx1"/>
                </a:solidFill>
              </a:rPr>
              <a:t>Obtain Birth certificate</a:t>
            </a:r>
          </a:p>
          <a:p>
            <a:pPr marL="171450" indent="-457200">
              <a:spcBef>
                <a:spcPts val="500"/>
              </a:spcBef>
              <a:buFont typeface="Wingdings" panose="05000000000000000000" pitchFamily="2" charset="2"/>
              <a:buChar char="q"/>
            </a:pPr>
            <a:r>
              <a:rPr lang="en-US" sz="1400" dirty="0">
                <a:solidFill>
                  <a:schemeClr val="tx1"/>
                </a:solidFill>
              </a:rPr>
              <a:t>Social Security Card</a:t>
            </a:r>
          </a:p>
          <a:p>
            <a:pPr marL="171450" indent="-457200">
              <a:spcBef>
                <a:spcPts val="500"/>
              </a:spcBef>
              <a:buFont typeface="Wingdings" panose="05000000000000000000" pitchFamily="2" charset="2"/>
              <a:buChar char="q"/>
            </a:pPr>
            <a:r>
              <a:rPr lang="en-US" sz="1400" dirty="0">
                <a:solidFill>
                  <a:schemeClr val="tx1"/>
                </a:solidFill>
              </a:rPr>
              <a:t>Vehicle registration and insurance</a:t>
            </a:r>
          </a:p>
          <a:p>
            <a:pPr marL="171450" indent="-457200">
              <a:spcBef>
                <a:spcPts val="500"/>
              </a:spcBef>
              <a:buFont typeface="Wingdings" panose="05000000000000000000" pitchFamily="2" charset="2"/>
              <a:buChar char="q"/>
            </a:pPr>
            <a:r>
              <a:rPr lang="en-US" sz="1400" dirty="0">
                <a:solidFill>
                  <a:schemeClr val="tx1"/>
                </a:solidFill>
              </a:rPr>
              <a:t>Apply for Snap, WIC, ADC and Medicaid </a:t>
            </a:r>
          </a:p>
          <a:p>
            <a:pPr marL="171450" indent="-457200">
              <a:spcBef>
                <a:spcPts val="500"/>
              </a:spcBef>
              <a:buFont typeface="Wingdings" panose="05000000000000000000" pitchFamily="2" charset="2"/>
              <a:buChar char="q"/>
            </a:pPr>
            <a:r>
              <a:rPr lang="en-US" sz="1400" dirty="0">
                <a:solidFill>
                  <a:schemeClr val="tx1"/>
                </a:solidFill>
              </a:rPr>
              <a:t>Connecting with support agencies – Lion’s Club, YWCA Career Closet, </a:t>
            </a:r>
          </a:p>
          <a:p>
            <a:pPr marL="171450" indent="-457200">
              <a:spcBef>
                <a:spcPts val="500"/>
              </a:spcBef>
              <a:buFont typeface="Wingdings" panose="05000000000000000000" pitchFamily="2" charset="2"/>
              <a:buChar char="q"/>
            </a:pPr>
            <a:r>
              <a:rPr lang="en-US" sz="1400" dirty="0">
                <a:solidFill>
                  <a:schemeClr val="tx1"/>
                </a:solidFill>
              </a:rPr>
              <a:t>Establish school and daycare</a:t>
            </a:r>
          </a:p>
          <a:p>
            <a:pPr marL="171450" indent="-457200">
              <a:spcBef>
                <a:spcPts val="500"/>
              </a:spcBef>
              <a:buFont typeface="Wingdings" panose="05000000000000000000" pitchFamily="2" charset="2"/>
              <a:buChar char="q"/>
            </a:pPr>
            <a:r>
              <a:rPr lang="en-US" sz="1400" dirty="0">
                <a:solidFill>
                  <a:schemeClr val="tx1"/>
                </a:solidFill>
              </a:rPr>
              <a:t>Medical needs – physician, medications, immunization records, dental</a:t>
            </a:r>
          </a:p>
          <a:p>
            <a:pPr marL="171450" indent="-457200">
              <a:spcBef>
                <a:spcPts val="500"/>
              </a:spcBef>
              <a:buFont typeface="Wingdings" panose="05000000000000000000" pitchFamily="2" charset="2"/>
              <a:buChar char="q"/>
            </a:pPr>
            <a:r>
              <a:rPr lang="en-US" sz="1400" dirty="0">
                <a:solidFill>
                  <a:schemeClr val="tx1"/>
                </a:solidFill>
              </a:rPr>
              <a:t>Find Employment </a:t>
            </a:r>
          </a:p>
          <a:p>
            <a:pPr marL="171450" indent="-457200">
              <a:spcBef>
                <a:spcPts val="500"/>
              </a:spcBef>
              <a:buFont typeface="Wingdings" panose="05000000000000000000" pitchFamily="2" charset="2"/>
              <a:buChar char="q"/>
            </a:pPr>
            <a:r>
              <a:rPr lang="en-US" sz="1400" dirty="0">
                <a:solidFill>
                  <a:schemeClr val="tx1"/>
                </a:solidFill>
              </a:rPr>
              <a:t>Weekly Budgeting – bills, debt, savings</a:t>
            </a:r>
          </a:p>
          <a:p>
            <a:pPr marL="171450" indent="-457200">
              <a:spcBef>
                <a:spcPts val="500"/>
              </a:spcBef>
              <a:buFont typeface="Wingdings" panose="05000000000000000000" pitchFamily="2" charset="2"/>
              <a:buChar char="q"/>
            </a:pPr>
            <a:r>
              <a:rPr lang="en-US" sz="1400" dirty="0">
                <a:solidFill>
                  <a:schemeClr val="tx1"/>
                </a:solidFill>
              </a:rPr>
              <a:t>Credit Management </a:t>
            </a:r>
          </a:p>
          <a:p>
            <a:pPr marL="171450" indent="-457200">
              <a:spcBef>
                <a:spcPts val="500"/>
              </a:spcBef>
              <a:buFont typeface="Wingdings" panose="05000000000000000000" pitchFamily="2" charset="2"/>
              <a:buChar char="q"/>
            </a:pPr>
            <a:r>
              <a:rPr lang="en-US" sz="1400" dirty="0">
                <a:solidFill>
                  <a:schemeClr val="tx1"/>
                </a:solidFill>
              </a:rPr>
              <a:t>Open a checking/savings account</a:t>
            </a:r>
          </a:p>
          <a:p>
            <a:pPr marL="171450" indent="-457200">
              <a:spcBef>
                <a:spcPts val="500"/>
              </a:spcBef>
              <a:buFont typeface="Wingdings" panose="05000000000000000000" pitchFamily="2" charset="2"/>
              <a:buChar char="q"/>
            </a:pPr>
            <a:r>
              <a:rPr lang="en-US" sz="1400" dirty="0">
                <a:solidFill>
                  <a:schemeClr val="tx1"/>
                </a:solidFill>
              </a:rPr>
              <a:t>Preparing for transition phase</a:t>
            </a:r>
          </a:p>
          <a:p>
            <a:pPr marL="171450" indent="-457200">
              <a:spcBef>
                <a:spcPts val="500"/>
              </a:spcBef>
              <a:buFont typeface="Wingdings" panose="05000000000000000000" pitchFamily="2" charset="2"/>
              <a:buChar char="q"/>
            </a:pPr>
            <a:r>
              <a:rPr lang="en-US" sz="1400" dirty="0">
                <a:solidFill>
                  <a:schemeClr val="tx1"/>
                </a:solidFill>
              </a:rPr>
              <a:t>Applying for housing</a:t>
            </a:r>
          </a:p>
          <a:p>
            <a:pPr marL="171450" indent="-171450">
              <a:buFont typeface="Wingdings" panose="05000000000000000000" pitchFamily="2" charset="2"/>
              <a:buChar char="q"/>
            </a:pPr>
            <a:endParaRPr lang="en-US" sz="1200" dirty="0">
              <a:solidFill>
                <a:schemeClr val="tx1"/>
              </a:solidFill>
            </a:endParaRPr>
          </a:p>
          <a:p>
            <a:pPr marL="171450" indent="-171450">
              <a:buFont typeface="Wingdings" panose="05000000000000000000" pitchFamily="2" charset="2"/>
              <a:buChar char="q"/>
            </a:pPr>
            <a:endParaRPr lang="en-US" sz="1200" dirty="0">
              <a:solidFill>
                <a:schemeClr val="tx1"/>
              </a:solidFill>
            </a:endParaRPr>
          </a:p>
          <a:p>
            <a:pPr marL="171450" indent="-171450">
              <a:buFont typeface="Wingdings" panose="05000000000000000000" pitchFamily="2" charset="2"/>
              <a:buChar char="q"/>
            </a:pPr>
            <a:endParaRPr lang="en-US" sz="1200" dirty="0">
              <a:solidFill>
                <a:schemeClr val="tx1"/>
              </a:solidFill>
            </a:endParaRPr>
          </a:p>
        </p:txBody>
      </p:sp>
      <p:sp>
        <p:nvSpPr>
          <p:cNvPr id="13" name="Rectangle 12">
            <a:extLst>
              <a:ext uri="{FF2B5EF4-FFF2-40B4-BE49-F238E27FC236}">
                <a16:creationId xmlns:a16="http://schemas.microsoft.com/office/drawing/2014/main" id="{C1E4C0BB-3CBE-4208-81CE-E9B7C50D6737}"/>
              </a:ext>
              <a:ext uri="{C183D7F6-B498-43B3-948B-1728B52AA6E4}">
                <adec:decorative xmlns:adec="http://schemas.microsoft.com/office/drawing/2017/decorative" val="1"/>
              </a:ext>
            </a:extLst>
          </p:cNvPr>
          <p:cNvSpPr/>
          <p:nvPr/>
        </p:nvSpPr>
        <p:spPr>
          <a:xfrm>
            <a:off x="5103912" y="903377"/>
            <a:ext cx="1984175" cy="650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2" name="Content Placeholder 4">
            <a:extLst>
              <a:ext uri="{FF2B5EF4-FFF2-40B4-BE49-F238E27FC236}">
                <a16:creationId xmlns:a16="http://schemas.microsoft.com/office/drawing/2014/main" id="{D8829FC7-09B6-491E-A739-F430E9F370EA}"/>
              </a:ext>
            </a:extLst>
          </p:cNvPr>
          <p:cNvSpPr txBox="1">
            <a:spLocks/>
          </p:cNvSpPr>
          <p:nvPr/>
        </p:nvSpPr>
        <p:spPr>
          <a:xfrm>
            <a:off x="7869780" y="1974872"/>
            <a:ext cx="2774848" cy="303407"/>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tx1"/>
                </a:solidFill>
              </a:rPr>
              <a:t>Weekly Budgeting</a:t>
            </a:r>
          </a:p>
        </p:txBody>
      </p:sp>
      <p:sp>
        <p:nvSpPr>
          <p:cNvPr id="23" name="Content Placeholder 4">
            <a:extLst>
              <a:ext uri="{FF2B5EF4-FFF2-40B4-BE49-F238E27FC236}">
                <a16:creationId xmlns:a16="http://schemas.microsoft.com/office/drawing/2014/main" id="{554D529A-2FE3-40A1-9EBF-E3B6F0E43993}"/>
              </a:ext>
            </a:extLst>
          </p:cNvPr>
          <p:cNvSpPr txBox="1">
            <a:spLocks/>
          </p:cNvSpPr>
          <p:nvPr/>
        </p:nvSpPr>
        <p:spPr>
          <a:xfrm>
            <a:off x="7463693" y="2266141"/>
            <a:ext cx="3587021" cy="269007"/>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dirty="0">
                <a:solidFill>
                  <a:schemeClr val="tx1"/>
                </a:solidFill>
              </a:rPr>
              <a:t>Identify ongoing expenses</a:t>
            </a:r>
          </a:p>
          <a:p>
            <a:pPr marL="0" indent="0">
              <a:buFont typeface="Arial" panose="020B0604020202020204" pitchFamily="34" charset="0"/>
              <a:buNone/>
            </a:pPr>
            <a:endParaRPr lang="en-US" sz="1400" dirty="0"/>
          </a:p>
        </p:txBody>
      </p:sp>
      <p:sp>
        <p:nvSpPr>
          <p:cNvPr id="25" name="TextBox 24">
            <a:extLst>
              <a:ext uri="{FF2B5EF4-FFF2-40B4-BE49-F238E27FC236}">
                <a16:creationId xmlns:a16="http://schemas.microsoft.com/office/drawing/2014/main" id="{C5E1D2EE-A5B9-45C3-B53E-EE9FC90C6472}"/>
              </a:ext>
            </a:extLst>
          </p:cNvPr>
          <p:cNvSpPr txBox="1"/>
          <p:nvPr/>
        </p:nvSpPr>
        <p:spPr>
          <a:xfrm>
            <a:off x="7976438" y="2552252"/>
            <a:ext cx="3450238" cy="1815882"/>
          </a:xfrm>
          <a:prstGeom prst="rect">
            <a:avLst/>
          </a:prstGeom>
          <a:noFill/>
        </p:spPr>
        <p:txBody>
          <a:bodyPr wrap="square">
            <a:spAutoFit/>
          </a:bodyPr>
          <a:lstStyle/>
          <a:p>
            <a:pPr marL="285750" indent="-285750">
              <a:buFont typeface="Arial" panose="020B0604020202020204" pitchFamily="34" charset="0"/>
              <a:buChar char="•"/>
            </a:pPr>
            <a:r>
              <a:rPr lang="en-US" sz="1400" dirty="0"/>
              <a:t>Rent</a:t>
            </a:r>
          </a:p>
          <a:p>
            <a:pPr marL="285750" indent="-285750">
              <a:buFont typeface="Arial" panose="020B0604020202020204" pitchFamily="34" charset="0"/>
              <a:buChar char="•"/>
            </a:pPr>
            <a:r>
              <a:rPr lang="en-US" sz="1400" dirty="0"/>
              <a:t>Medications</a:t>
            </a:r>
          </a:p>
          <a:p>
            <a:pPr marL="285750" indent="-285750">
              <a:buFont typeface="Arial" panose="020B0604020202020204" pitchFamily="34" charset="0"/>
              <a:buChar char="•"/>
            </a:pPr>
            <a:r>
              <a:rPr lang="en-US" sz="1400" dirty="0"/>
              <a:t>Car Expenses – insurance, gas, repairs</a:t>
            </a:r>
          </a:p>
          <a:p>
            <a:pPr marL="285750" indent="-285750">
              <a:buFont typeface="Arial" panose="020B0604020202020204" pitchFamily="34" charset="0"/>
              <a:buChar char="•"/>
            </a:pPr>
            <a:r>
              <a:rPr lang="en-US" sz="1400" dirty="0"/>
              <a:t>Child support</a:t>
            </a:r>
          </a:p>
          <a:p>
            <a:pPr marL="285750" indent="-285750">
              <a:buFont typeface="Arial" panose="020B0604020202020204" pitchFamily="34" charset="0"/>
              <a:buChar char="•"/>
            </a:pPr>
            <a:r>
              <a:rPr lang="en-US" sz="1400" dirty="0"/>
              <a:t>Childcare</a:t>
            </a:r>
          </a:p>
          <a:p>
            <a:pPr marL="285750" indent="-285750">
              <a:buFont typeface="Arial" panose="020B0604020202020204" pitchFamily="34" charset="0"/>
              <a:buChar char="•"/>
            </a:pPr>
            <a:r>
              <a:rPr lang="en-US" sz="1400" dirty="0"/>
              <a:t>Child Expenses</a:t>
            </a:r>
          </a:p>
          <a:p>
            <a:pPr marL="285750" indent="-285750">
              <a:buFont typeface="Arial" panose="020B0604020202020204" pitchFamily="34" charset="0"/>
              <a:buChar char="•"/>
            </a:pPr>
            <a:r>
              <a:rPr lang="en-US" sz="1400" dirty="0"/>
              <a:t>Personal Spending</a:t>
            </a:r>
          </a:p>
          <a:p>
            <a:pPr marL="285750" indent="-285750">
              <a:buFont typeface="Arial" panose="020B0604020202020204" pitchFamily="34" charset="0"/>
              <a:buChar char="•"/>
            </a:pPr>
            <a:r>
              <a:rPr lang="en-US" sz="1400" dirty="0"/>
              <a:t>Savings</a:t>
            </a:r>
          </a:p>
        </p:txBody>
      </p:sp>
      <p:sp>
        <p:nvSpPr>
          <p:cNvPr id="27" name="Content Placeholder 4">
            <a:extLst>
              <a:ext uri="{FF2B5EF4-FFF2-40B4-BE49-F238E27FC236}">
                <a16:creationId xmlns:a16="http://schemas.microsoft.com/office/drawing/2014/main" id="{2B11C274-CA0A-4DBD-808D-7DDC8D226E0C}"/>
              </a:ext>
            </a:extLst>
          </p:cNvPr>
          <p:cNvSpPr txBox="1">
            <a:spLocks/>
          </p:cNvSpPr>
          <p:nvPr/>
        </p:nvSpPr>
        <p:spPr>
          <a:xfrm>
            <a:off x="7696862" y="4473870"/>
            <a:ext cx="3120682" cy="269006"/>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dirty="0">
                <a:solidFill>
                  <a:schemeClr val="tx1"/>
                </a:solidFill>
              </a:rPr>
              <a:t>Restoring credit</a:t>
            </a:r>
          </a:p>
        </p:txBody>
      </p:sp>
      <p:sp>
        <p:nvSpPr>
          <p:cNvPr id="29" name="Content Placeholder 4">
            <a:extLst>
              <a:ext uri="{FF2B5EF4-FFF2-40B4-BE49-F238E27FC236}">
                <a16:creationId xmlns:a16="http://schemas.microsoft.com/office/drawing/2014/main" id="{E4057B25-5B38-4460-814C-01297D21FB2E}"/>
              </a:ext>
            </a:extLst>
          </p:cNvPr>
          <p:cNvSpPr txBox="1">
            <a:spLocks/>
          </p:cNvSpPr>
          <p:nvPr/>
        </p:nvSpPr>
        <p:spPr>
          <a:xfrm>
            <a:off x="8101785" y="4816102"/>
            <a:ext cx="2542843" cy="1122430"/>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tx1"/>
                </a:solidFill>
              </a:rPr>
              <a:t>Pull credit report </a:t>
            </a:r>
          </a:p>
          <a:p>
            <a:pPr>
              <a:lnSpc>
                <a:spcPct val="100000"/>
              </a:lnSpc>
              <a:spcBef>
                <a:spcPts val="0"/>
              </a:spcBef>
            </a:pPr>
            <a:r>
              <a:rPr lang="en-US" sz="1400" dirty="0">
                <a:solidFill>
                  <a:schemeClr val="tx1"/>
                </a:solidFill>
              </a:rPr>
              <a:t>Identify debts</a:t>
            </a:r>
          </a:p>
          <a:p>
            <a:pPr>
              <a:lnSpc>
                <a:spcPct val="100000"/>
              </a:lnSpc>
              <a:spcBef>
                <a:spcPts val="0"/>
              </a:spcBef>
            </a:pPr>
            <a:r>
              <a:rPr lang="en-US" sz="1400" dirty="0">
                <a:solidFill>
                  <a:schemeClr val="tx1"/>
                </a:solidFill>
              </a:rPr>
              <a:t>Contact creditors</a:t>
            </a:r>
          </a:p>
          <a:p>
            <a:pPr>
              <a:lnSpc>
                <a:spcPct val="100000"/>
              </a:lnSpc>
              <a:spcBef>
                <a:spcPts val="0"/>
              </a:spcBef>
            </a:pPr>
            <a:r>
              <a:rPr lang="en-US" sz="1400" dirty="0">
                <a:solidFill>
                  <a:schemeClr val="tx1"/>
                </a:solidFill>
              </a:rPr>
              <a:t>Budget for payment of debt</a:t>
            </a:r>
          </a:p>
          <a:p>
            <a:pPr>
              <a:lnSpc>
                <a:spcPct val="100000"/>
              </a:lnSpc>
              <a:spcBef>
                <a:spcPts val="0"/>
              </a:spcBef>
            </a:pPr>
            <a:r>
              <a:rPr lang="en-US" sz="1400" dirty="0">
                <a:solidFill>
                  <a:schemeClr val="tx1"/>
                </a:solidFill>
              </a:rPr>
              <a:t>Create positive credit</a:t>
            </a:r>
          </a:p>
        </p:txBody>
      </p:sp>
      <p:sp>
        <p:nvSpPr>
          <p:cNvPr id="31" name="Rectangle 30">
            <a:extLst>
              <a:ext uri="{FF2B5EF4-FFF2-40B4-BE49-F238E27FC236}">
                <a16:creationId xmlns:a16="http://schemas.microsoft.com/office/drawing/2014/main" id="{ADA54D0C-4384-4A82-9EF7-2B1F345E4E4D}"/>
              </a:ext>
              <a:ext uri="{C183D7F6-B498-43B3-948B-1728B52AA6E4}">
                <adec:decorative xmlns:adec="http://schemas.microsoft.com/office/drawing/2017/decorative" val="1"/>
              </a:ext>
            </a:extLst>
          </p:cNvPr>
          <p:cNvSpPr/>
          <p:nvPr/>
        </p:nvSpPr>
        <p:spPr>
          <a:xfrm rot="5400000" flipV="1">
            <a:off x="5396873" y="3310474"/>
            <a:ext cx="2749021"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33" name="Content Placeholder 3">
            <a:extLst>
              <a:ext uri="{FF2B5EF4-FFF2-40B4-BE49-F238E27FC236}">
                <a16:creationId xmlns:a16="http://schemas.microsoft.com/office/drawing/2014/main" id="{5446E513-433F-4078-BA89-6691776EB045}"/>
              </a:ext>
            </a:extLst>
          </p:cNvPr>
          <p:cNvSpPr txBox="1">
            <a:spLocks/>
          </p:cNvSpPr>
          <p:nvPr/>
        </p:nvSpPr>
        <p:spPr>
          <a:xfrm>
            <a:off x="9701557" y="1707442"/>
            <a:ext cx="2122787" cy="303407"/>
          </a:xfrm>
          <a:prstGeom prst="rect">
            <a:avLst/>
          </a:prstGeom>
          <a:solidFill>
            <a:schemeClr val="bg1"/>
          </a:solidFill>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endParaRPr lang="en-US" sz="1400" dirty="0">
              <a:solidFill>
                <a:schemeClr val="tx1"/>
              </a:solidFill>
            </a:endParaRPr>
          </a:p>
        </p:txBody>
      </p:sp>
      <p:sp>
        <p:nvSpPr>
          <p:cNvPr id="35" name="Content Placeholder 4">
            <a:extLst>
              <a:ext uri="{FF2B5EF4-FFF2-40B4-BE49-F238E27FC236}">
                <a16:creationId xmlns:a16="http://schemas.microsoft.com/office/drawing/2014/main" id="{4AA7A9D6-CDB3-46E2-ACBF-6F01168B0A09}"/>
              </a:ext>
            </a:extLst>
          </p:cNvPr>
          <p:cNvSpPr txBox="1">
            <a:spLocks/>
          </p:cNvSpPr>
          <p:nvPr/>
        </p:nvSpPr>
        <p:spPr>
          <a:xfrm>
            <a:off x="1111542" y="1974872"/>
            <a:ext cx="3335066" cy="303407"/>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tx1"/>
                </a:solidFill>
              </a:rPr>
              <a:t>Planning and Coordinating</a:t>
            </a:r>
          </a:p>
        </p:txBody>
      </p:sp>
      <p:pic>
        <p:nvPicPr>
          <p:cNvPr id="38" name="Picture Placeholder 8">
            <a:extLst>
              <a:ext uri="{FF2B5EF4-FFF2-40B4-BE49-F238E27FC236}">
                <a16:creationId xmlns:a16="http://schemas.microsoft.com/office/drawing/2014/main" id="{9E713B18-6193-47D2-A64C-D4C9CACAC5ED}"/>
              </a:ext>
            </a:extLst>
          </p:cNvPr>
          <p:cNvPicPr>
            <a:picLocks noGrp="1" noChangeAspect="1"/>
          </p:cNvPicPr>
          <p:nvPr>
            <p:ph type="pic" sz="quarter" idx="14"/>
          </p:nvPr>
        </p:nvPicPr>
        <p:blipFill rotWithShape="1">
          <a:blip r:embed="rId2">
            <a:extLst>
              <a:ext uri="{BEBA8EAE-BF5A-486C-A8C5-ECC9F3942E4B}">
                <a14:imgProps xmlns:a14="http://schemas.microsoft.com/office/drawing/2010/main">
                  <a14:imgLayer r:embed="rId3">
                    <a14:imgEffect>
                      <a14:sharpenSoften amount="24000"/>
                    </a14:imgEffect>
                  </a14:imgLayer>
                </a14:imgProps>
              </a:ext>
            </a:extLst>
          </a:blip>
          <a:srcRect l="14117" r="14117" b="26725"/>
          <a:stretch/>
        </p:blipFill>
        <p:spPr>
          <a:xfrm>
            <a:off x="4244305" y="4591825"/>
            <a:ext cx="2313432" cy="1771545"/>
          </a:xfrm>
          <a:prstGeom prst="rect">
            <a:avLst/>
          </a:prstGeom>
          <a:noFill/>
        </p:spPr>
      </p:pic>
      <p:sp>
        <p:nvSpPr>
          <p:cNvPr id="39" name="Text Placeholder 13">
            <a:extLst>
              <a:ext uri="{FF2B5EF4-FFF2-40B4-BE49-F238E27FC236}">
                <a16:creationId xmlns:a16="http://schemas.microsoft.com/office/drawing/2014/main" id="{D3C969A1-AE6F-4A0F-A55F-24D0D05926D2}"/>
              </a:ext>
            </a:extLst>
          </p:cNvPr>
          <p:cNvSpPr txBox="1">
            <a:spLocks/>
          </p:cNvSpPr>
          <p:nvPr/>
        </p:nvSpPr>
        <p:spPr>
          <a:xfrm>
            <a:off x="2805905" y="1105860"/>
            <a:ext cx="6580188" cy="381841"/>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Putting the Pieces Together</a:t>
            </a:r>
          </a:p>
        </p:txBody>
      </p:sp>
      <p:sp>
        <p:nvSpPr>
          <p:cNvPr id="41" name="Content Placeholder 3">
            <a:extLst>
              <a:ext uri="{FF2B5EF4-FFF2-40B4-BE49-F238E27FC236}">
                <a16:creationId xmlns:a16="http://schemas.microsoft.com/office/drawing/2014/main" id="{731B0547-2EE3-41CF-8C76-664CB16CF3FA}"/>
              </a:ext>
            </a:extLst>
          </p:cNvPr>
          <p:cNvSpPr txBox="1">
            <a:spLocks/>
          </p:cNvSpPr>
          <p:nvPr/>
        </p:nvSpPr>
        <p:spPr>
          <a:xfrm>
            <a:off x="716078" y="1555674"/>
            <a:ext cx="10759841" cy="493251"/>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spc="-70" dirty="0">
                <a:solidFill>
                  <a:schemeClr val="tx1"/>
                </a:solidFill>
              </a:rPr>
              <a:t>On admit, each resident is assigned a case manager. Service planning documents  help case managers coordinate services:</a:t>
            </a:r>
          </a:p>
          <a:p>
            <a:pPr marL="0" indent="0">
              <a:spcBef>
                <a:spcPts val="500"/>
              </a:spcBef>
              <a:buNone/>
            </a:pPr>
            <a:endParaRPr lang="en-US" sz="1400" dirty="0">
              <a:solidFill>
                <a:schemeClr val="tx1"/>
              </a:solidFill>
            </a:endParaRPr>
          </a:p>
        </p:txBody>
      </p:sp>
    </p:spTree>
    <p:extLst>
      <p:ext uri="{BB962C8B-B14F-4D97-AF65-F5344CB8AC3E}">
        <p14:creationId xmlns:p14="http://schemas.microsoft.com/office/powerpoint/2010/main" val="2494832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3154496" y="197232"/>
            <a:ext cx="5883008" cy="578910"/>
          </a:xfrm>
        </p:spPr>
        <p:txBody>
          <a:bodyPr/>
          <a:lstStyle/>
          <a:p>
            <a:r>
              <a:rPr lang="en-US" sz="4800" spc="100" dirty="0"/>
              <a:t>Case Management</a:t>
            </a:r>
          </a:p>
        </p:txBody>
      </p:sp>
      <p:sp>
        <p:nvSpPr>
          <p:cNvPr id="8" name="Footer Placeholder 4">
            <a:extLst>
              <a:ext uri="{FF2B5EF4-FFF2-40B4-BE49-F238E27FC236}">
                <a16:creationId xmlns:a16="http://schemas.microsoft.com/office/drawing/2014/main" id="{6F08C542-0ED8-4273-A37E-473373F22AE9}"/>
              </a:ext>
            </a:extLst>
          </p:cNvPr>
          <p:cNvSpPr txBox="1">
            <a:spLocks/>
          </p:cNvSpPr>
          <p:nvPr/>
        </p:nvSpPr>
        <p:spPr>
          <a:xfrm>
            <a:off x="10165328" y="6201121"/>
            <a:ext cx="1490917" cy="557727"/>
          </a:xfrm>
          <a:prstGeom prst="rect">
            <a:avLst/>
          </a:prstGeom>
          <a:solidFill>
            <a:schemeClr val="bg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13" name="Rectangle 12">
            <a:extLst>
              <a:ext uri="{FF2B5EF4-FFF2-40B4-BE49-F238E27FC236}">
                <a16:creationId xmlns:a16="http://schemas.microsoft.com/office/drawing/2014/main" id="{C1E4C0BB-3CBE-4208-81CE-E9B7C50D6737}"/>
              </a:ext>
              <a:ext uri="{C183D7F6-B498-43B3-948B-1728B52AA6E4}">
                <adec:decorative xmlns:adec="http://schemas.microsoft.com/office/drawing/2017/decorative" val="1"/>
              </a:ext>
            </a:extLst>
          </p:cNvPr>
          <p:cNvSpPr/>
          <p:nvPr/>
        </p:nvSpPr>
        <p:spPr>
          <a:xfrm>
            <a:off x="5103912" y="903377"/>
            <a:ext cx="1984175" cy="650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3" name="Content Placeholder 4">
            <a:extLst>
              <a:ext uri="{FF2B5EF4-FFF2-40B4-BE49-F238E27FC236}">
                <a16:creationId xmlns:a16="http://schemas.microsoft.com/office/drawing/2014/main" id="{554D529A-2FE3-40A1-9EBF-E3B6F0E43993}"/>
              </a:ext>
            </a:extLst>
          </p:cNvPr>
          <p:cNvSpPr txBox="1">
            <a:spLocks/>
          </p:cNvSpPr>
          <p:nvPr/>
        </p:nvSpPr>
        <p:spPr>
          <a:xfrm>
            <a:off x="1042839" y="2069755"/>
            <a:ext cx="4692193" cy="4591013"/>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buClr>
                <a:schemeClr val="accent1">
                  <a:lumMod val="75000"/>
                </a:schemeClr>
              </a:buClr>
              <a:buFont typeface="Candara" panose="020E0502030303020204" pitchFamily="34" charset="0"/>
              <a:buChar char="*"/>
            </a:pPr>
            <a:r>
              <a:rPr lang="en-US" dirty="0">
                <a:solidFill>
                  <a:schemeClr val="tx1"/>
                </a:solidFill>
              </a:rPr>
              <a:t>Mary Lanning Memorial Clinics</a:t>
            </a:r>
          </a:p>
          <a:p>
            <a:pPr>
              <a:lnSpc>
                <a:spcPct val="70000"/>
              </a:lnSpc>
              <a:buClr>
                <a:schemeClr val="accent1">
                  <a:lumMod val="75000"/>
                </a:schemeClr>
              </a:buClr>
              <a:buFont typeface="Candara" panose="020E0502030303020204" pitchFamily="34" charset="0"/>
              <a:buChar char="*"/>
            </a:pPr>
            <a:r>
              <a:rPr lang="en-US" dirty="0">
                <a:solidFill>
                  <a:schemeClr val="tx1"/>
                </a:solidFill>
              </a:rPr>
              <a:t>Department of Health and Human Services</a:t>
            </a:r>
          </a:p>
          <a:p>
            <a:pPr>
              <a:lnSpc>
                <a:spcPct val="70000"/>
              </a:lnSpc>
              <a:buClr>
                <a:schemeClr val="accent1">
                  <a:lumMod val="75000"/>
                </a:schemeClr>
              </a:buClr>
              <a:buFont typeface="Candara" panose="020E0502030303020204" pitchFamily="34" charset="0"/>
              <a:buChar char="*"/>
            </a:pPr>
            <a:r>
              <a:rPr lang="en-US" dirty="0">
                <a:solidFill>
                  <a:schemeClr val="tx1"/>
                </a:solidFill>
              </a:rPr>
              <a:t>Vocational Rehabilitation</a:t>
            </a:r>
          </a:p>
          <a:p>
            <a:pPr>
              <a:lnSpc>
                <a:spcPct val="70000"/>
              </a:lnSpc>
              <a:buClr>
                <a:schemeClr val="accent1">
                  <a:lumMod val="75000"/>
                </a:schemeClr>
              </a:buClr>
              <a:buFont typeface="Candara" panose="020E0502030303020204" pitchFamily="34" charset="0"/>
              <a:buChar char="*"/>
            </a:pPr>
            <a:r>
              <a:rPr lang="en-US" dirty="0">
                <a:solidFill>
                  <a:schemeClr val="tx1"/>
                </a:solidFill>
              </a:rPr>
              <a:t>Adam County Extension Office</a:t>
            </a:r>
          </a:p>
          <a:p>
            <a:pPr>
              <a:lnSpc>
                <a:spcPct val="70000"/>
              </a:lnSpc>
              <a:buClr>
                <a:schemeClr val="accent1">
                  <a:lumMod val="75000"/>
                </a:schemeClr>
              </a:buClr>
              <a:buFont typeface="Candara" panose="020E0502030303020204" pitchFamily="34" charset="0"/>
              <a:buChar char="*"/>
            </a:pPr>
            <a:r>
              <a:rPr lang="en-US" dirty="0">
                <a:solidFill>
                  <a:schemeClr val="tx1"/>
                </a:solidFill>
              </a:rPr>
              <a:t>Dr. Susan </a:t>
            </a:r>
            <a:r>
              <a:rPr lang="en-US" dirty="0" err="1">
                <a:solidFill>
                  <a:schemeClr val="tx1"/>
                </a:solidFill>
              </a:rPr>
              <a:t>Linblad</a:t>
            </a:r>
            <a:endParaRPr lang="en-US" dirty="0">
              <a:solidFill>
                <a:schemeClr val="tx1"/>
              </a:solidFill>
            </a:endParaRPr>
          </a:p>
          <a:p>
            <a:pPr>
              <a:lnSpc>
                <a:spcPct val="70000"/>
              </a:lnSpc>
              <a:buClr>
                <a:schemeClr val="accent1">
                  <a:lumMod val="75000"/>
                </a:schemeClr>
              </a:buClr>
              <a:buFont typeface="Candara" panose="020E0502030303020204" pitchFamily="34" charset="0"/>
              <a:buChar char="*"/>
            </a:pPr>
            <a:r>
              <a:rPr lang="en-US" dirty="0">
                <a:solidFill>
                  <a:schemeClr val="tx1"/>
                </a:solidFill>
              </a:rPr>
              <a:t>Catholic Social Services</a:t>
            </a:r>
          </a:p>
          <a:p>
            <a:pPr>
              <a:lnSpc>
                <a:spcPct val="70000"/>
              </a:lnSpc>
              <a:buClr>
                <a:schemeClr val="accent1">
                  <a:lumMod val="75000"/>
                </a:schemeClr>
              </a:buClr>
              <a:buFont typeface="Candara" panose="020E0502030303020204" pitchFamily="34" charset="0"/>
              <a:buChar char="*"/>
            </a:pPr>
            <a:r>
              <a:rPr lang="en-US" dirty="0">
                <a:solidFill>
                  <a:schemeClr val="tx1"/>
                </a:solidFill>
              </a:rPr>
              <a:t>Healthy Beginnings</a:t>
            </a:r>
          </a:p>
          <a:p>
            <a:pPr>
              <a:lnSpc>
                <a:spcPct val="70000"/>
              </a:lnSpc>
              <a:buClr>
                <a:schemeClr val="accent1">
                  <a:lumMod val="75000"/>
                </a:schemeClr>
              </a:buClr>
              <a:buFont typeface="Candara" panose="020E0502030303020204" pitchFamily="34" charset="0"/>
              <a:buChar char="*"/>
            </a:pPr>
            <a:r>
              <a:rPr lang="en-US" dirty="0">
                <a:solidFill>
                  <a:schemeClr val="tx1"/>
                </a:solidFill>
              </a:rPr>
              <a:t>Beginnings Child Care</a:t>
            </a:r>
          </a:p>
          <a:p>
            <a:pPr>
              <a:lnSpc>
                <a:spcPct val="70000"/>
              </a:lnSpc>
              <a:buClr>
                <a:schemeClr val="accent1">
                  <a:lumMod val="75000"/>
                </a:schemeClr>
              </a:buClr>
              <a:buFont typeface="Candara" panose="020E0502030303020204" pitchFamily="34" charset="0"/>
              <a:buChar char="*"/>
            </a:pPr>
            <a:r>
              <a:rPr lang="en-US" dirty="0">
                <a:solidFill>
                  <a:schemeClr val="tx1"/>
                </a:solidFill>
              </a:rPr>
              <a:t>Head Start</a:t>
            </a:r>
          </a:p>
          <a:p>
            <a:pPr>
              <a:lnSpc>
                <a:spcPct val="70000"/>
              </a:lnSpc>
              <a:buClr>
                <a:schemeClr val="accent1">
                  <a:lumMod val="75000"/>
                </a:schemeClr>
              </a:buClr>
              <a:buFont typeface="Candara" panose="020E0502030303020204" pitchFamily="34" charset="0"/>
              <a:buChar char="*"/>
            </a:pPr>
            <a:r>
              <a:rPr lang="en-US" dirty="0">
                <a:solidFill>
                  <a:schemeClr val="tx1"/>
                </a:solidFill>
              </a:rPr>
              <a:t>Early Head Start</a:t>
            </a:r>
          </a:p>
          <a:p>
            <a:pPr>
              <a:lnSpc>
                <a:spcPct val="70000"/>
              </a:lnSpc>
              <a:buClr>
                <a:schemeClr val="accent1">
                  <a:lumMod val="75000"/>
                </a:schemeClr>
              </a:buClr>
              <a:buFont typeface="Candara" panose="020E0502030303020204" pitchFamily="34" charset="0"/>
              <a:buChar char="*"/>
            </a:pPr>
            <a:r>
              <a:rPr lang="en-US" dirty="0">
                <a:solidFill>
                  <a:schemeClr val="tx1"/>
                </a:solidFill>
              </a:rPr>
              <a:t>Pooh corner</a:t>
            </a:r>
          </a:p>
          <a:p>
            <a:pPr>
              <a:lnSpc>
                <a:spcPct val="70000"/>
              </a:lnSpc>
              <a:buClr>
                <a:schemeClr val="accent1">
                  <a:lumMod val="75000"/>
                </a:schemeClr>
              </a:buClr>
              <a:buFont typeface="Candara" panose="020E0502030303020204" pitchFamily="34" charset="0"/>
              <a:buChar char="*"/>
            </a:pPr>
            <a:r>
              <a:rPr lang="en-US" dirty="0">
                <a:solidFill>
                  <a:schemeClr val="tx1"/>
                </a:solidFill>
              </a:rPr>
              <a:t>YMCA</a:t>
            </a:r>
          </a:p>
          <a:p>
            <a:pPr>
              <a:lnSpc>
                <a:spcPct val="70000"/>
              </a:lnSpc>
              <a:buClr>
                <a:schemeClr val="accent1">
                  <a:lumMod val="75000"/>
                </a:schemeClr>
              </a:buClr>
              <a:buFont typeface="Candara" panose="020E0502030303020204" pitchFamily="34" charset="0"/>
              <a:buChar char="*"/>
            </a:pPr>
            <a:r>
              <a:rPr lang="en-US" dirty="0">
                <a:solidFill>
                  <a:schemeClr val="tx1"/>
                </a:solidFill>
              </a:rPr>
              <a:t>YWCA</a:t>
            </a:r>
          </a:p>
          <a:p>
            <a:pPr>
              <a:lnSpc>
                <a:spcPct val="70000"/>
              </a:lnSpc>
              <a:buClr>
                <a:schemeClr val="accent1">
                  <a:lumMod val="75000"/>
                </a:schemeClr>
              </a:buClr>
              <a:buFont typeface="Candara" panose="020E0502030303020204" pitchFamily="34" charset="0"/>
              <a:buChar char="*"/>
            </a:pPr>
            <a:r>
              <a:rPr lang="en-US" dirty="0">
                <a:solidFill>
                  <a:schemeClr val="tx1"/>
                </a:solidFill>
              </a:rPr>
              <a:t>Child Protective Services</a:t>
            </a:r>
          </a:p>
          <a:p>
            <a:pPr>
              <a:lnSpc>
                <a:spcPct val="70000"/>
              </a:lnSpc>
              <a:buClr>
                <a:schemeClr val="accent1">
                  <a:lumMod val="75000"/>
                </a:schemeClr>
              </a:buClr>
              <a:buFont typeface="Candara" panose="020E0502030303020204" pitchFamily="34" charset="0"/>
              <a:buChar char="*"/>
            </a:pPr>
            <a:endParaRPr lang="en-US" dirty="0">
              <a:solidFill>
                <a:schemeClr val="tx1"/>
              </a:solidFill>
            </a:endParaRPr>
          </a:p>
          <a:p>
            <a:pPr marL="0" indent="0">
              <a:buFont typeface="Arial" panose="020B0604020202020204" pitchFamily="34" charset="0"/>
              <a:buNone/>
            </a:pPr>
            <a:endParaRPr lang="en-US" sz="1400" dirty="0"/>
          </a:p>
        </p:txBody>
      </p:sp>
      <p:sp>
        <p:nvSpPr>
          <p:cNvPr id="31" name="Rectangle 30">
            <a:extLst>
              <a:ext uri="{FF2B5EF4-FFF2-40B4-BE49-F238E27FC236}">
                <a16:creationId xmlns:a16="http://schemas.microsoft.com/office/drawing/2014/main" id="{ADA54D0C-4384-4A82-9EF7-2B1F345E4E4D}"/>
              </a:ext>
              <a:ext uri="{C183D7F6-B498-43B3-948B-1728B52AA6E4}">
                <adec:decorative xmlns:adec="http://schemas.microsoft.com/office/drawing/2017/decorative" val="1"/>
              </a:ext>
            </a:extLst>
          </p:cNvPr>
          <p:cNvSpPr/>
          <p:nvPr/>
        </p:nvSpPr>
        <p:spPr>
          <a:xfrm rot="5400000">
            <a:off x="4724235" y="3416482"/>
            <a:ext cx="2629688" cy="113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33" name="Content Placeholder 3">
            <a:extLst>
              <a:ext uri="{FF2B5EF4-FFF2-40B4-BE49-F238E27FC236}">
                <a16:creationId xmlns:a16="http://schemas.microsoft.com/office/drawing/2014/main" id="{5446E513-433F-4078-BA89-6691776EB045}"/>
              </a:ext>
            </a:extLst>
          </p:cNvPr>
          <p:cNvSpPr txBox="1">
            <a:spLocks/>
          </p:cNvSpPr>
          <p:nvPr/>
        </p:nvSpPr>
        <p:spPr>
          <a:xfrm>
            <a:off x="9701557" y="1707442"/>
            <a:ext cx="2122787" cy="303407"/>
          </a:xfrm>
          <a:prstGeom prst="rect">
            <a:avLst/>
          </a:prstGeom>
          <a:solidFill>
            <a:schemeClr val="bg1"/>
          </a:solidFill>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endParaRPr lang="en-US" sz="1400" dirty="0">
              <a:solidFill>
                <a:schemeClr val="tx1"/>
              </a:solidFill>
            </a:endParaRPr>
          </a:p>
        </p:txBody>
      </p:sp>
      <p:pic>
        <p:nvPicPr>
          <p:cNvPr id="38" name="Picture Placeholder 8">
            <a:extLst>
              <a:ext uri="{FF2B5EF4-FFF2-40B4-BE49-F238E27FC236}">
                <a16:creationId xmlns:a16="http://schemas.microsoft.com/office/drawing/2014/main" id="{9E713B18-6193-47D2-A64C-D4C9CACAC5ED}"/>
              </a:ext>
            </a:extLst>
          </p:cNvPr>
          <p:cNvPicPr>
            <a:picLocks noGrp="1" noChangeAspect="1"/>
          </p:cNvPicPr>
          <p:nvPr>
            <p:ph type="pic" sz="quarter" idx="14"/>
          </p:nvPr>
        </p:nvPicPr>
        <p:blipFill rotWithShape="1">
          <a:blip r:embed="rId2">
            <a:alphaModFix/>
            <a:extLst>
              <a:ext uri="{BEBA8EAE-BF5A-486C-A8C5-ECC9F3942E4B}">
                <a14:imgProps xmlns:a14="http://schemas.microsoft.com/office/drawing/2010/main">
                  <a14:imgLayer r:embed="rId3">
                    <a14:imgEffect>
                      <a14:sharpenSoften amount="24000"/>
                    </a14:imgEffect>
                  </a14:imgLayer>
                </a14:imgProps>
              </a:ext>
            </a:extLst>
          </a:blip>
          <a:srcRect l="14117" r="14117" b="26725"/>
          <a:stretch/>
        </p:blipFill>
        <p:spPr>
          <a:xfrm>
            <a:off x="4862648" y="4942711"/>
            <a:ext cx="2114039" cy="1618857"/>
          </a:xfrm>
          <a:prstGeom prst="rect">
            <a:avLst/>
          </a:prstGeom>
          <a:noFill/>
        </p:spPr>
      </p:pic>
      <p:sp>
        <p:nvSpPr>
          <p:cNvPr id="39" name="Text Placeholder 13">
            <a:extLst>
              <a:ext uri="{FF2B5EF4-FFF2-40B4-BE49-F238E27FC236}">
                <a16:creationId xmlns:a16="http://schemas.microsoft.com/office/drawing/2014/main" id="{D3C969A1-AE6F-4A0F-A55F-24D0D05926D2}"/>
              </a:ext>
            </a:extLst>
          </p:cNvPr>
          <p:cNvSpPr txBox="1">
            <a:spLocks/>
          </p:cNvSpPr>
          <p:nvPr/>
        </p:nvSpPr>
        <p:spPr>
          <a:xfrm>
            <a:off x="2805905" y="1105860"/>
            <a:ext cx="6580188" cy="381841"/>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dirty="0"/>
              <a:t>Putting the Pieces Together Takes a Village</a:t>
            </a:r>
          </a:p>
        </p:txBody>
      </p:sp>
      <p:sp>
        <p:nvSpPr>
          <p:cNvPr id="41" name="Content Placeholder 3">
            <a:extLst>
              <a:ext uri="{FF2B5EF4-FFF2-40B4-BE49-F238E27FC236}">
                <a16:creationId xmlns:a16="http://schemas.microsoft.com/office/drawing/2014/main" id="{731B0547-2EE3-41CF-8C76-664CB16CF3FA}"/>
              </a:ext>
            </a:extLst>
          </p:cNvPr>
          <p:cNvSpPr txBox="1">
            <a:spLocks/>
          </p:cNvSpPr>
          <p:nvPr/>
        </p:nvSpPr>
        <p:spPr>
          <a:xfrm>
            <a:off x="967647" y="1576504"/>
            <a:ext cx="10256703" cy="493251"/>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i="1" spc="-90" dirty="0">
                <a:solidFill>
                  <a:schemeClr val="tx1"/>
                </a:solidFill>
              </a:rPr>
              <a:t>A large part of case management is the Coordination of Services with other agencies to help meet the needs of the residents</a:t>
            </a:r>
            <a:r>
              <a:rPr lang="en-US" b="1" i="1" spc="-90" dirty="0">
                <a:solidFill>
                  <a:schemeClr val="tx1"/>
                </a:solidFill>
              </a:rPr>
              <a:t>.</a:t>
            </a:r>
          </a:p>
          <a:p>
            <a:pPr marL="0" indent="0">
              <a:spcBef>
                <a:spcPts val="500"/>
              </a:spcBef>
              <a:buNone/>
            </a:pPr>
            <a:endParaRPr lang="en-US" sz="1400" dirty="0">
              <a:solidFill>
                <a:schemeClr val="tx1"/>
              </a:solidFill>
            </a:endParaRPr>
          </a:p>
        </p:txBody>
      </p:sp>
      <p:sp>
        <p:nvSpPr>
          <p:cNvPr id="10" name="Content Placeholder 4">
            <a:extLst>
              <a:ext uri="{FF2B5EF4-FFF2-40B4-BE49-F238E27FC236}">
                <a16:creationId xmlns:a16="http://schemas.microsoft.com/office/drawing/2014/main" id="{1EFAE5A2-44A3-4476-A7BC-205E223EEC85}"/>
              </a:ext>
            </a:extLst>
          </p:cNvPr>
          <p:cNvSpPr txBox="1">
            <a:spLocks/>
          </p:cNvSpPr>
          <p:nvPr/>
        </p:nvSpPr>
        <p:spPr>
          <a:xfrm>
            <a:off x="7329353" y="2068337"/>
            <a:ext cx="4496931" cy="4491813"/>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Clr>
                <a:schemeClr val="accent1">
                  <a:lumMod val="75000"/>
                </a:schemeClr>
              </a:buClr>
              <a:buFont typeface="Candara" panose="020E0502030303020204" pitchFamily="34" charset="0"/>
              <a:buChar char="*"/>
            </a:pPr>
            <a:r>
              <a:rPr lang="en-US" dirty="0">
                <a:solidFill>
                  <a:schemeClr val="tx1"/>
                </a:solidFill>
              </a:rPr>
              <a:t>Central Nebraska Consumer Credit</a:t>
            </a:r>
          </a:p>
          <a:p>
            <a:pPr>
              <a:lnSpc>
                <a:spcPct val="80000"/>
              </a:lnSpc>
              <a:buClr>
                <a:schemeClr val="accent1">
                  <a:lumMod val="75000"/>
                </a:schemeClr>
              </a:buClr>
              <a:buFont typeface="Candara" panose="020E0502030303020204" pitchFamily="34" charset="0"/>
              <a:buChar char="*"/>
            </a:pPr>
            <a:r>
              <a:rPr lang="en-US" dirty="0">
                <a:solidFill>
                  <a:schemeClr val="tx1"/>
                </a:solidFill>
              </a:rPr>
              <a:t>Hastings Public Schools</a:t>
            </a:r>
          </a:p>
          <a:p>
            <a:pPr>
              <a:lnSpc>
                <a:spcPct val="80000"/>
              </a:lnSpc>
              <a:buClr>
                <a:schemeClr val="accent1">
                  <a:lumMod val="75000"/>
                </a:schemeClr>
              </a:buClr>
              <a:buFont typeface="Candara" panose="020E0502030303020204" pitchFamily="34" charset="0"/>
              <a:buChar char="*"/>
            </a:pPr>
            <a:r>
              <a:rPr lang="en-US" dirty="0">
                <a:solidFill>
                  <a:schemeClr val="tx1"/>
                </a:solidFill>
              </a:rPr>
              <a:t>Spouse Abuse Sexual Assault Crisis Center</a:t>
            </a:r>
          </a:p>
          <a:p>
            <a:pPr>
              <a:lnSpc>
                <a:spcPct val="80000"/>
              </a:lnSpc>
              <a:buClr>
                <a:schemeClr val="accent1">
                  <a:lumMod val="75000"/>
                </a:schemeClr>
              </a:buClr>
              <a:buFont typeface="Candara" panose="020E0502030303020204" pitchFamily="34" charset="0"/>
              <a:buChar char="*"/>
            </a:pPr>
            <a:r>
              <a:rPr lang="en-US" dirty="0">
                <a:solidFill>
                  <a:schemeClr val="tx1"/>
                </a:solidFill>
              </a:rPr>
              <a:t>Court Appointed Special Advocates</a:t>
            </a:r>
          </a:p>
          <a:p>
            <a:pPr>
              <a:lnSpc>
                <a:spcPct val="80000"/>
              </a:lnSpc>
              <a:buClr>
                <a:schemeClr val="accent1">
                  <a:lumMod val="75000"/>
                </a:schemeClr>
              </a:buClr>
              <a:buFont typeface="Candara" panose="020E0502030303020204" pitchFamily="34" charset="0"/>
              <a:buChar char="*"/>
            </a:pPr>
            <a:r>
              <a:rPr lang="en-US" dirty="0">
                <a:solidFill>
                  <a:schemeClr val="tx1"/>
                </a:solidFill>
              </a:rPr>
              <a:t>Hastings Housing Authority</a:t>
            </a:r>
          </a:p>
          <a:p>
            <a:pPr>
              <a:lnSpc>
                <a:spcPct val="80000"/>
              </a:lnSpc>
              <a:buClr>
                <a:schemeClr val="accent1">
                  <a:lumMod val="75000"/>
                </a:schemeClr>
              </a:buClr>
              <a:buFont typeface="Candara" panose="020E0502030303020204" pitchFamily="34" charset="0"/>
              <a:buChar char="*"/>
            </a:pPr>
            <a:r>
              <a:rPr lang="en-US" dirty="0">
                <a:solidFill>
                  <a:schemeClr val="tx1"/>
                </a:solidFill>
              </a:rPr>
              <a:t>Hastings Family Planning</a:t>
            </a:r>
          </a:p>
          <a:p>
            <a:pPr>
              <a:lnSpc>
                <a:spcPct val="80000"/>
              </a:lnSpc>
              <a:buClr>
                <a:schemeClr val="accent1">
                  <a:lumMod val="75000"/>
                </a:schemeClr>
              </a:buClr>
              <a:buFont typeface="Candara" panose="020E0502030303020204" pitchFamily="34" charset="0"/>
              <a:buChar char="*"/>
            </a:pPr>
            <a:r>
              <a:rPr lang="en-US" dirty="0">
                <a:solidFill>
                  <a:schemeClr val="tx1"/>
                </a:solidFill>
              </a:rPr>
              <a:t>Women Infant and Children Program</a:t>
            </a:r>
          </a:p>
          <a:p>
            <a:pPr>
              <a:lnSpc>
                <a:spcPct val="80000"/>
              </a:lnSpc>
              <a:buClr>
                <a:schemeClr val="accent1">
                  <a:lumMod val="75000"/>
                </a:schemeClr>
              </a:buClr>
              <a:buFont typeface="Candara" panose="020E0502030303020204" pitchFamily="34" charset="0"/>
              <a:buChar char="*"/>
            </a:pPr>
            <a:r>
              <a:rPr lang="en-US" dirty="0">
                <a:solidFill>
                  <a:schemeClr val="tx1"/>
                </a:solidFill>
              </a:rPr>
              <a:t>Central Nebraska Drug Court</a:t>
            </a:r>
          </a:p>
          <a:p>
            <a:pPr>
              <a:lnSpc>
                <a:spcPct val="80000"/>
              </a:lnSpc>
              <a:buClr>
                <a:schemeClr val="accent1">
                  <a:lumMod val="75000"/>
                </a:schemeClr>
              </a:buClr>
              <a:buFont typeface="Candara" panose="020E0502030303020204" pitchFamily="34" charset="0"/>
              <a:buChar char="*"/>
            </a:pPr>
            <a:r>
              <a:rPr lang="en-US" dirty="0">
                <a:solidFill>
                  <a:schemeClr val="tx1"/>
                </a:solidFill>
              </a:rPr>
              <a:t>Crossroads Mission</a:t>
            </a:r>
          </a:p>
          <a:p>
            <a:pPr>
              <a:lnSpc>
                <a:spcPct val="80000"/>
              </a:lnSpc>
              <a:buClr>
                <a:schemeClr val="accent1">
                  <a:lumMod val="75000"/>
                </a:schemeClr>
              </a:buClr>
              <a:buFont typeface="Candara" panose="020E0502030303020204" pitchFamily="34" charset="0"/>
              <a:buChar char="*"/>
            </a:pPr>
            <a:r>
              <a:rPr lang="en-US" dirty="0">
                <a:solidFill>
                  <a:schemeClr val="tx1"/>
                </a:solidFill>
              </a:rPr>
              <a:t>Alcoholics Anonymous</a:t>
            </a:r>
          </a:p>
          <a:p>
            <a:pPr>
              <a:lnSpc>
                <a:spcPct val="80000"/>
              </a:lnSpc>
              <a:buClr>
                <a:schemeClr val="accent1">
                  <a:lumMod val="75000"/>
                </a:schemeClr>
              </a:buClr>
              <a:buFont typeface="Candara" panose="020E0502030303020204" pitchFamily="34" charset="0"/>
              <a:buChar char="*"/>
            </a:pPr>
            <a:r>
              <a:rPr lang="en-US" dirty="0">
                <a:solidFill>
                  <a:schemeClr val="tx1"/>
                </a:solidFill>
              </a:rPr>
              <a:t>Narcotics Anonymous</a:t>
            </a:r>
          </a:p>
          <a:p>
            <a:pPr>
              <a:lnSpc>
                <a:spcPct val="80000"/>
              </a:lnSpc>
              <a:buClr>
                <a:schemeClr val="accent1">
                  <a:lumMod val="75000"/>
                </a:schemeClr>
              </a:buClr>
              <a:buFont typeface="Candara" panose="020E0502030303020204" pitchFamily="34" charset="0"/>
              <a:buChar char="*"/>
            </a:pPr>
            <a:r>
              <a:rPr lang="en-US" dirty="0">
                <a:solidFill>
                  <a:schemeClr val="tx1"/>
                </a:solidFill>
              </a:rPr>
              <a:t>Probation Office</a:t>
            </a:r>
          </a:p>
          <a:p>
            <a:pPr>
              <a:lnSpc>
                <a:spcPct val="80000"/>
              </a:lnSpc>
              <a:buClr>
                <a:schemeClr val="accent1">
                  <a:lumMod val="75000"/>
                </a:schemeClr>
              </a:buClr>
              <a:buFont typeface="Candara" panose="020E0502030303020204" pitchFamily="34" charset="0"/>
              <a:buChar char="*"/>
            </a:pPr>
            <a:r>
              <a:rPr lang="en-US" dirty="0">
                <a:solidFill>
                  <a:schemeClr val="tx1"/>
                </a:solidFill>
              </a:rPr>
              <a:t>Parole Office</a:t>
            </a:r>
          </a:p>
          <a:p>
            <a:pPr marL="0" indent="0">
              <a:buFont typeface="Arial" panose="020B0604020202020204" pitchFamily="34" charset="0"/>
              <a:buNone/>
            </a:pPr>
            <a:endParaRPr lang="en-US" sz="1400" dirty="0"/>
          </a:p>
        </p:txBody>
      </p:sp>
    </p:spTree>
    <p:extLst>
      <p:ext uri="{BB962C8B-B14F-4D97-AF65-F5344CB8AC3E}">
        <p14:creationId xmlns:p14="http://schemas.microsoft.com/office/powerpoint/2010/main" val="108460973"/>
      </p:ext>
    </p:extLst>
  </p:cSld>
  <p:clrMapOvr>
    <a:masterClrMapping/>
  </p:clrMapOvr>
</p:sld>
</file>

<file path=ppt/theme/theme1.xml><?xml version="1.0" encoding="utf-8"?>
<a:theme xmlns:a="http://schemas.openxmlformats.org/drawingml/2006/main" name="Office Them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50_Bright business presentation_AAS_v3" id="{57D58BC9-3F05-45D4-81CD-7BA898B4CAAD}" vid="{0F92AA19-00D6-4C71-B13F-219D7994A0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90D0D0-7C1D-47FF-A2F0-9937AA567A3D}">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B8E15EA0-2F38-456B-B156-038699A5D17F}">
  <ds:schemaRefs>
    <ds:schemaRef ds:uri="http://schemas.microsoft.com/sharepoint/v3/contenttype/forms"/>
  </ds:schemaRefs>
</ds:datastoreItem>
</file>

<file path=customXml/itemProps3.xml><?xml version="1.0" encoding="utf-8"?>
<ds:datastoreItem xmlns:ds="http://schemas.openxmlformats.org/officeDocument/2006/customXml" ds:itemID="{2EDB5DD7-8DCC-4069-9EB3-5D09818665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329</TotalTime>
  <Words>1572</Words>
  <Application>Microsoft Office PowerPoint</Application>
  <PresentationFormat>Widescreen</PresentationFormat>
  <Paragraphs>239</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Candara</vt:lpstr>
      <vt:lpstr>Corbel</vt:lpstr>
      <vt:lpstr>Times New Roman</vt:lpstr>
      <vt:lpstr>Wingdings</vt:lpstr>
      <vt:lpstr>Office Theme</vt:lpstr>
      <vt:lpstr>The Bridge  Program Overview</vt:lpstr>
      <vt:lpstr>The Bridge Facilities</vt:lpstr>
      <vt:lpstr>About Us</vt:lpstr>
      <vt:lpstr>Welcome  to  The  Bridge</vt:lpstr>
      <vt:lpstr>Admission Procedures - Referrals</vt:lpstr>
      <vt:lpstr>Admission Procedures  - Interim Services</vt:lpstr>
      <vt:lpstr>Clinical Staff</vt:lpstr>
      <vt:lpstr>Case Management</vt:lpstr>
      <vt:lpstr>Case Management</vt:lpstr>
      <vt:lpstr>Programming</vt:lpstr>
      <vt:lpstr>Programming</vt:lpstr>
      <vt:lpstr>Mom and Me</vt:lpstr>
      <vt:lpstr>Personnel Development and Training</vt:lpstr>
      <vt:lpstr>Personnel Development and Trainings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Bridge –  Program Overview</dc:title>
  <dc:creator>The Bridge</dc:creator>
  <cp:lastModifiedBy>Kellie Stone</cp:lastModifiedBy>
  <cp:revision>39</cp:revision>
  <dcterms:created xsi:type="dcterms:W3CDTF">2020-09-27T18:02:25Z</dcterms:created>
  <dcterms:modified xsi:type="dcterms:W3CDTF">2024-08-14T14:15:51Z</dcterms:modified>
</cp:coreProperties>
</file>