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Lst>
  <p:notesMasterIdLst>
    <p:notesMasterId r:id="rId37"/>
  </p:notesMasterIdLst>
  <p:sldIdLst>
    <p:sldId id="401" r:id="rId5"/>
    <p:sldId id="403" r:id="rId6"/>
    <p:sldId id="404" r:id="rId7"/>
    <p:sldId id="402" r:id="rId8"/>
    <p:sldId id="405" r:id="rId9"/>
    <p:sldId id="417" r:id="rId10"/>
    <p:sldId id="440" r:id="rId11"/>
    <p:sldId id="439" r:id="rId12"/>
    <p:sldId id="411" r:id="rId13"/>
    <p:sldId id="412" r:id="rId14"/>
    <p:sldId id="413" r:id="rId15"/>
    <p:sldId id="414" r:id="rId16"/>
    <p:sldId id="415" r:id="rId17"/>
    <p:sldId id="418" r:id="rId18"/>
    <p:sldId id="424" r:id="rId19"/>
    <p:sldId id="420" r:id="rId20"/>
    <p:sldId id="421" r:id="rId21"/>
    <p:sldId id="422" r:id="rId22"/>
    <p:sldId id="425" r:id="rId23"/>
    <p:sldId id="426" r:id="rId24"/>
    <p:sldId id="427" r:id="rId25"/>
    <p:sldId id="428" r:id="rId26"/>
    <p:sldId id="429" r:id="rId27"/>
    <p:sldId id="430" r:id="rId28"/>
    <p:sldId id="436" r:id="rId29"/>
    <p:sldId id="437" r:id="rId30"/>
    <p:sldId id="431" r:id="rId31"/>
    <p:sldId id="432" r:id="rId32"/>
    <p:sldId id="433" r:id="rId33"/>
    <p:sldId id="434" r:id="rId34"/>
    <p:sldId id="435" r:id="rId35"/>
    <p:sldId id="41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8BC8A-1FB2-C6FB-08D9-A4F963FD31CF}" v="26" dt="2024-08-15T15:34:12.268"/>
    <p1510:client id="{4600EACF-0E54-4052-8669-FCF9F37BF59F}" v="798" dt="2024-08-15T21:33:46.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935" autoAdjust="0"/>
  </p:normalViewPr>
  <p:slideViewPr>
    <p:cSldViewPr snapToGrid="0">
      <p:cViewPr varScale="1">
        <p:scale>
          <a:sx n="100" d="100"/>
          <a:sy n="100" d="100"/>
        </p:scale>
        <p:origin x="990" y="90"/>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Hotline Calls 2023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7B1-4C7F-92C9-166B144846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7B1-4C7F-92C9-166B144846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7B1-4C7F-92C9-166B1448462D}"/>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2"/>
                <c:pt idx="0">
                  <c:v>Include DV </c:v>
                </c:pt>
                <c:pt idx="1">
                  <c:v>All Calls </c:v>
                </c:pt>
              </c:strCache>
            </c:strRef>
          </c:cat>
          <c:val>
            <c:numRef>
              <c:f>Sheet1!$B$2:$B$4</c:f>
              <c:numCache>
                <c:formatCode>#,##0.00</c:formatCode>
                <c:ptCount val="3"/>
                <c:pt idx="0">
                  <c:v>6.63</c:v>
                </c:pt>
                <c:pt idx="1">
                  <c:v>93.37</c:v>
                </c:pt>
              </c:numCache>
            </c:numRef>
          </c:val>
          <c:extLst>
            <c:ext xmlns:c16="http://schemas.microsoft.com/office/drawing/2014/chart" uri="{C3380CC4-5D6E-409C-BE32-E72D297353CC}">
              <c16:uniqueId val="{00000006-D7B1-4C7F-92C9-166B1448462D}"/>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2"/>
        <c:delete val="1"/>
      </c:legendEntry>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535-41F2-BD8D-60C5C9219E5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535-41F2-BD8D-60C5C9219E5F}"/>
              </c:ext>
            </c:extLst>
          </c:dPt>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Include DV</c:v>
                </c:pt>
                <c:pt idx="1">
                  <c:v>No DV</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1535-41F2-BD8D-60C5C9219E5F}"/>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2400">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95C04C-4CEE-4F1F-AFE1-A906C7B4345B}" type="doc">
      <dgm:prSet loTypeId="urn:microsoft.com/office/officeart/2005/8/layout/default" loCatId="list" qsTypeId="urn:microsoft.com/office/officeart/2005/8/quickstyle/simple1" qsCatId="simple" csTypeId="urn:microsoft.com/office/officeart/2005/8/colors/accent1_5" csCatId="accent1" phldr="1"/>
      <dgm:spPr/>
      <dgm:t>
        <a:bodyPr/>
        <a:lstStyle/>
        <a:p>
          <a:endParaRPr lang="en-US"/>
        </a:p>
      </dgm:t>
    </dgm:pt>
    <dgm:pt modelId="{692DAB0F-C660-4442-B72D-DF81571D2D0D}">
      <dgm:prSet phldrT="[Text]"/>
      <dgm:spPr/>
      <dgm:t>
        <a:bodyPr/>
        <a:lstStyle/>
        <a:p>
          <a:r>
            <a:rPr lang="en-US" b="1" dirty="0"/>
            <a:t>Recognizing signs of domestic violence</a:t>
          </a:r>
        </a:p>
      </dgm:t>
    </dgm:pt>
    <dgm:pt modelId="{8AEEF1D2-53AA-495A-AE6A-EFF959D2E57D}" type="parTrans" cxnId="{C03C9EFF-BDC4-4883-9DCC-F6EC87F19152}">
      <dgm:prSet/>
      <dgm:spPr/>
      <dgm:t>
        <a:bodyPr/>
        <a:lstStyle/>
        <a:p>
          <a:endParaRPr lang="en-US"/>
        </a:p>
      </dgm:t>
    </dgm:pt>
    <dgm:pt modelId="{B7F82D55-EF73-4221-8536-98C23D7EA933}" type="sibTrans" cxnId="{C03C9EFF-BDC4-4883-9DCC-F6EC87F19152}">
      <dgm:prSet/>
      <dgm:spPr/>
      <dgm:t>
        <a:bodyPr/>
        <a:lstStyle/>
        <a:p>
          <a:endParaRPr lang="en-US"/>
        </a:p>
      </dgm:t>
    </dgm:pt>
    <dgm:pt modelId="{0A5E892A-4B10-4D84-AF79-5A4B780BDE75}">
      <dgm:prSet phldrT="[Text]"/>
      <dgm:spPr/>
      <dgm:t>
        <a:bodyPr/>
        <a:lstStyle/>
        <a:p>
          <a:r>
            <a:rPr lang="en-US" b="1" dirty="0"/>
            <a:t>Ensuring safety</a:t>
          </a:r>
        </a:p>
      </dgm:t>
    </dgm:pt>
    <dgm:pt modelId="{26D60662-31B8-4403-949C-401DB5863FAF}" type="parTrans" cxnId="{6A84412E-2827-43EF-9A2F-3D35BACE5FD7}">
      <dgm:prSet/>
      <dgm:spPr/>
      <dgm:t>
        <a:bodyPr/>
        <a:lstStyle/>
        <a:p>
          <a:endParaRPr lang="en-US"/>
        </a:p>
      </dgm:t>
    </dgm:pt>
    <dgm:pt modelId="{1CA29789-9BAD-4D17-87F5-C1F31CEBAE14}" type="sibTrans" cxnId="{6A84412E-2827-43EF-9A2F-3D35BACE5FD7}">
      <dgm:prSet/>
      <dgm:spPr/>
      <dgm:t>
        <a:bodyPr/>
        <a:lstStyle/>
        <a:p>
          <a:endParaRPr lang="en-US"/>
        </a:p>
      </dgm:t>
    </dgm:pt>
    <dgm:pt modelId="{A69A8B86-E1B4-4C26-91E6-17E6390F04CC}">
      <dgm:prSet phldrT="[Text]"/>
      <dgm:spPr/>
      <dgm:t>
        <a:bodyPr/>
        <a:lstStyle/>
        <a:p>
          <a:r>
            <a:rPr lang="en-US" b="1" dirty="0"/>
            <a:t>Providing support and resources</a:t>
          </a:r>
        </a:p>
      </dgm:t>
    </dgm:pt>
    <dgm:pt modelId="{F5792B3F-07C6-4594-A5C1-24208CC30997}" type="parTrans" cxnId="{9EC1EDD5-F46C-4EAC-B591-EF9EB13E46F1}">
      <dgm:prSet/>
      <dgm:spPr/>
      <dgm:t>
        <a:bodyPr/>
        <a:lstStyle/>
        <a:p>
          <a:endParaRPr lang="en-US"/>
        </a:p>
      </dgm:t>
    </dgm:pt>
    <dgm:pt modelId="{C3E374B7-3B7D-4CCA-80CA-FB6C2E7D0341}" type="sibTrans" cxnId="{9EC1EDD5-F46C-4EAC-B591-EF9EB13E46F1}">
      <dgm:prSet/>
      <dgm:spPr/>
      <dgm:t>
        <a:bodyPr/>
        <a:lstStyle/>
        <a:p>
          <a:endParaRPr lang="en-US"/>
        </a:p>
      </dgm:t>
    </dgm:pt>
    <dgm:pt modelId="{C7803EDD-312E-44EC-A275-2FEB2195845E}">
      <dgm:prSet phldrT="[Text]"/>
      <dgm:spPr/>
      <dgm:t>
        <a:bodyPr/>
        <a:lstStyle/>
        <a:p>
          <a:r>
            <a:rPr lang="en-US" b="1" dirty="0"/>
            <a:t>Collaborative approach</a:t>
          </a:r>
        </a:p>
      </dgm:t>
    </dgm:pt>
    <dgm:pt modelId="{C7F93837-EC2E-474C-93CF-5CFA48C1A63B}" type="parTrans" cxnId="{357CE11E-7AAC-49EF-9280-CCBAE4B97B15}">
      <dgm:prSet/>
      <dgm:spPr/>
      <dgm:t>
        <a:bodyPr/>
        <a:lstStyle/>
        <a:p>
          <a:endParaRPr lang="en-US"/>
        </a:p>
      </dgm:t>
    </dgm:pt>
    <dgm:pt modelId="{E900CF0B-1F12-4CDB-8849-AD5E94D3C1A3}" type="sibTrans" cxnId="{357CE11E-7AAC-49EF-9280-CCBAE4B97B15}">
      <dgm:prSet/>
      <dgm:spPr/>
      <dgm:t>
        <a:bodyPr/>
        <a:lstStyle/>
        <a:p>
          <a:endParaRPr lang="en-US"/>
        </a:p>
      </dgm:t>
    </dgm:pt>
    <dgm:pt modelId="{1DC4E434-0460-49D6-A866-EBD9CD756704}" type="pres">
      <dgm:prSet presAssocID="{1E95C04C-4CEE-4F1F-AFE1-A906C7B4345B}" presName="diagram" presStyleCnt="0">
        <dgm:presLayoutVars>
          <dgm:dir/>
          <dgm:resizeHandles val="exact"/>
        </dgm:presLayoutVars>
      </dgm:prSet>
      <dgm:spPr/>
    </dgm:pt>
    <dgm:pt modelId="{1F172FF3-5797-47DF-A293-3F125F9D1E02}" type="pres">
      <dgm:prSet presAssocID="{692DAB0F-C660-4442-B72D-DF81571D2D0D}" presName="node" presStyleLbl="node1" presStyleIdx="0" presStyleCnt="4">
        <dgm:presLayoutVars>
          <dgm:bulletEnabled val="1"/>
        </dgm:presLayoutVars>
      </dgm:prSet>
      <dgm:spPr/>
    </dgm:pt>
    <dgm:pt modelId="{3DB927A9-C94E-4945-BC99-112E85837242}" type="pres">
      <dgm:prSet presAssocID="{B7F82D55-EF73-4221-8536-98C23D7EA933}" presName="sibTrans" presStyleCnt="0"/>
      <dgm:spPr/>
    </dgm:pt>
    <dgm:pt modelId="{5BA9C752-4642-42D9-AA6A-8C1EBE889EEE}" type="pres">
      <dgm:prSet presAssocID="{0A5E892A-4B10-4D84-AF79-5A4B780BDE75}" presName="node" presStyleLbl="node1" presStyleIdx="1" presStyleCnt="4">
        <dgm:presLayoutVars>
          <dgm:bulletEnabled val="1"/>
        </dgm:presLayoutVars>
      </dgm:prSet>
      <dgm:spPr/>
    </dgm:pt>
    <dgm:pt modelId="{1C09834B-F99F-41AC-A237-A50AA654597F}" type="pres">
      <dgm:prSet presAssocID="{1CA29789-9BAD-4D17-87F5-C1F31CEBAE14}" presName="sibTrans" presStyleCnt="0"/>
      <dgm:spPr/>
    </dgm:pt>
    <dgm:pt modelId="{D4CD5574-D343-4BCE-A5B9-9C047EF8CE39}" type="pres">
      <dgm:prSet presAssocID="{A69A8B86-E1B4-4C26-91E6-17E6390F04CC}" presName="node" presStyleLbl="node1" presStyleIdx="2" presStyleCnt="4">
        <dgm:presLayoutVars>
          <dgm:bulletEnabled val="1"/>
        </dgm:presLayoutVars>
      </dgm:prSet>
      <dgm:spPr/>
    </dgm:pt>
    <dgm:pt modelId="{63C5572A-1E12-4F24-ACFE-9D0F44C75523}" type="pres">
      <dgm:prSet presAssocID="{C3E374B7-3B7D-4CCA-80CA-FB6C2E7D0341}" presName="sibTrans" presStyleCnt="0"/>
      <dgm:spPr/>
    </dgm:pt>
    <dgm:pt modelId="{D53D6EFE-9CF3-4F29-A6CE-2AC4C79A5A2D}" type="pres">
      <dgm:prSet presAssocID="{C7803EDD-312E-44EC-A275-2FEB2195845E}" presName="node" presStyleLbl="node1" presStyleIdx="3" presStyleCnt="4">
        <dgm:presLayoutVars>
          <dgm:bulletEnabled val="1"/>
        </dgm:presLayoutVars>
      </dgm:prSet>
      <dgm:spPr/>
    </dgm:pt>
  </dgm:ptLst>
  <dgm:cxnLst>
    <dgm:cxn modelId="{B4CA7611-E688-4B24-A757-F3CFE76735F9}" type="presOf" srcId="{692DAB0F-C660-4442-B72D-DF81571D2D0D}" destId="{1F172FF3-5797-47DF-A293-3F125F9D1E02}" srcOrd="0" destOrd="0" presId="urn:microsoft.com/office/officeart/2005/8/layout/default"/>
    <dgm:cxn modelId="{357CE11E-7AAC-49EF-9280-CCBAE4B97B15}" srcId="{1E95C04C-4CEE-4F1F-AFE1-A906C7B4345B}" destId="{C7803EDD-312E-44EC-A275-2FEB2195845E}" srcOrd="3" destOrd="0" parTransId="{C7F93837-EC2E-474C-93CF-5CFA48C1A63B}" sibTransId="{E900CF0B-1F12-4CDB-8849-AD5E94D3C1A3}"/>
    <dgm:cxn modelId="{6A84412E-2827-43EF-9A2F-3D35BACE5FD7}" srcId="{1E95C04C-4CEE-4F1F-AFE1-A906C7B4345B}" destId="{0A5E892A-4B10-4D84-AF79-5A4B780BDE75}" srcOrd="1" destOrd="0" parTransId="{26D60662-31B8-4403-949C-401DB5863FAF}" sibTransId="{1CA29789-9BAD-4D17-87F5-C1F31CEBAE14}"/>
    <dgm:cxn modelId="{E81F7048-AAC7-4407-9C5B-9AE4260999DB}" type="presOf" srcId="{1E95C04C-4CEE-4F1F-AFE1-A906C7B4345B}" destId="{1DC4E434-0460-49D6-A866-EBD9CD756704}" srcOrd="0" destOrd="0" presId="urn:microsoft.com/office/officeart/2005/8/layout/default"/>
    <dgm:cxn modelId="{BACFF1B2-54E6-4D07-8F34-96812676AB99}" type="presOf" srcId="{0A5E892A-4B10-4D84-AF79-5A4B780BDE75}" destId="{5BA9C752-4642-42D9-AA6A-8C1EBE889EEE}" srcOrd="0" destOrd="0" presId="urn:microsoft.com/office/officeart/2005/8/layout/default"/>
    <dgm:cxn modelId="{9092AFCC-0444-4B3C-B6D6-C97007AE5056}" type="presOf" srcId="{C7803EDD-312E-44EC-A275-2FEB2195845E}" destId="{D53D6EFE-9CF3-4F29-A6CE-2AC4C79A5A2D}" srcOrd="0" destOrd="0" presId="urn:microsoft.com/office/officeart/2005/8/layout/default"/>
    <dgm:cxn modelId="{9EC1EDD5-F46C-4EAC-B591-EF9EB13E46F1}" srcId="{1E95C04C-4CEE-4F1F-AFE1-A906C7B4345B}" destId="{A69A8B86-E1B4-4C26-91E6-17E6390F04CC}" srcOrd="2" destOrd="0" parTransId="{F5792B3F-07C6-4594-A5C1-24208CC30997}" sibTransId="{C3E374B7-3B7D-4CCA-80CA-FB6C2E7D0341}"/>
    <dgm:cxn modelId="{44B426E7-4E48-48D6-A503-854AC5D18283}" type="presOf" srcId="{A69A8B86-E1B4-4C26-91E6-17E6390F04CC}" destId="{D4CD5574-D343-4BCE-A5B9-9C047EF8CE39}" srcOrd="0" destOrd="0" presId="urn:microsoft.com/office/officeart/2005/8/layout/default"/>
    <dgm:cxn modelId="{C03C9EFF-BDC4-4883-9DCC-F6EC87F19152}" srcId="{1E95C04C-4CEE-4F1F-AFE1-A906C7B4345B}" destId="{692DAB0F-C660-4442-B72D-DF81571D2D0D}" srcOrd="0" destOrd="0" parTransId="{8AEEF1D2-53AA-495A-AE6A-EFF959D2E57D}" sibTransId="{B7F82D55-EF73-4221-8536-98C23D7EA933}"/>
    <dgm:cxn modelId="{25F01445-809B-43F1-BA61-1FD44353E799}" type="presParOf" srcId="{1DC4E434-0460-49D6-A866-EBD9CD756704}" destId="{1F172FF3-5797-47DF-A293-3F125F9D1E02}" srcOrd="0" destOrd="0" presId="urn:microsoft.com/office/officeart/2005/8/layout/default"/>
    <dgm:cxn modelId="{95F0254B-3525-4E9A-94DF-0B6E01437AAF}" type="presParOf" srcId="{1DC4E434-0460-49D6-A866-EBD9CD756704}" destId="{3DB927A9-C94E-4945-BC99-112E85837242}" srcOrd="1" destOrd="0" presId="urn:microsoft.com/office/officeart/2005/8/layout/default"/>
    <dgm:cxn modelId="{1543513F-3159-42F4-81EC-E41C8EB47BB1}" type="presParOf" srcId="{1DC4E434-0460-49D6-A866-EBD9CD756704}" destId="{5BA9C752-4642-42D9-AA6A-8C1EBE889EEE}" srcOrd="2" destOrd="0" presId="urn:microsoft.com/office/officeart/2005/8/layout/default"/>
    <dgm:cxn modelId="{F6F3157B-4543-4890-9968-E68A54C3DEC2}" type="presParOf" srcId="{1DC4E434-0460-49D6-A866-EBD9CD756704}" destId="{1C09834B-F99F-41AC-A237-A50AA654597F}" srcOrd="3" destOrd="0" presId="urn:microsoft.com/office/officeart/2005/8/layout/default"/>
    <dgm:cxn modelId="{0FEBB311-1159-4013-8F69-605B8C03975A}" type="presParOf" srcId="{1DC4E434-0460-49D6-A866-EBD9CD756704}" destId="{D4CD5574-D343-4BCE-A5B9-9C047EF8CE39}" srcOrd="4" destOrd="0" presId="urn:microsoft.com/office/officeart/2005/8/layout/default"/>
    <dgm:cxn modelId="{B7757187-5CBA-4C99-8328-4EB1F5D7AC4F}" type="presParOf" srcId="{1DC4E434-0460-49D6-A866-EBD9CD756704}" destId="{63C5572A-1E12-4F24-ACFE-9D0F44C75523}" srcOrd="5" destOrd="0" presId="urn:microsoft.com/office/officeart/2005/8/layout/default"/>
    <dgm:cxn modelId="{BA0386F7-B216-48A2-B738-81AA11F25087}" type="presParOf" srcId="{1DC4E434-0460-49D6-A866-EBD9CD756704}" destId="{D53D6EFE-9CF3-4F29-A6CE-2AC4C79A5A2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72FF3-5797-47DF-A293-3F125F9D1E02}">
      <dsp:nvSpPr>
        <dsp:cNvPr id="0" name=""/>
        <dsp:cNvSpPr/>
      </dsp:nvSpPr>
      <dsp:spPr>
        <a:xfrm>
          <a:off x="139660" y="1174"/>
          <a:ext cx="3198837" cy="1919302"/>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Recognizing signs of domestic violence</a:t>
          </a:r>
        </a:p>
      </dsp:txBody>
      <dsp:txXfrm>
        <a:off x="139660" y="1174"/>
        <a:ext cx="3198837" cy="1919302"/>
      </dsp:txXfrm>
    </dsp:sp>
    <dsp:sp modelId="{5BA9C752-4642-42D9-AA6A-8C1EBE889EEE}">
      <dsp:nvSpPr>
        <dsp:cNvPr id="0" name=""/>
        <dsp:cNvSpPr/>
      </dsp:nvSpPr>
      <dsp:spPr>
        <a:xfrm>
          <a:off x="3658381" y="1174"/>
          <a:ext cx="3198837" cy="1919302"/>
        </a:xfrm>
        <a:prstGeom prst="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Ensuring safety</a:t>
          </a:r>
        </a:p>
      </dsp:txBody>
      <dsp:txXfrm>
        <a:off x="3658381" y="1174"/>
        <a:ext cx="3198837" cy="1919302"/>
      </dsp:txXfrm>
    </dsp:sp>
    <dsp:sp modelId="{D4CD5574-D343-4BCE-A5B9-9C047EF8CE39}">
      <dsp:nvSpPr>
        <dsp:cNvPr id="0" name=""/>
        <dsp:cNvSpPr/>
      </dsp:nvSpPr>
      <dsp:spPr>
        <a:xfrm>
          <a:off x="7177102" y="1174"/>
          <a:ext cx="3198837" cy="1919302"/>
        </a:xfrm>
        <a:prstGeom prst="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Providing support and resources</a:t>
          </a:r>
        </a:p>
      </dsp:txBody>
      <dsp:txXfrm>
        <a:off x="7177102" y="1174"/>
        <a:ext cx="3198837" cy="1919302"/>
      </dsp:txXfrm>
    </dsp:sp>
    <dsp:sp modelId="{D53D6EFE-9CF3-4F29-A6CE-2AC4C79A5A2D}">
      <dsp:nvSpPr>
        <dsp:cNvPr id="0" name=""/>
        <dsp:cNvSpPr/>
      </dsp:nvSpPr>
      <dsp:spPr>
        <a:xfrm>
          <a:off x="3658381" y="2240360"/>
          <a:ext cx="3198837" cy="1919302"/>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Collaborative approach</a:t>
          </a:r>
        </a:p>
      </dsp:txBody>
      <dsp:txXfrm>
        <a:off x="3658381" y="2240360"/>
        <a:ext cx="3198837" cy="19193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8/15/2024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1</a:t>
            </a:fld>
            <a:endParaRPr lang="en-US" dirty="0"/>
          </a:p>
        </p:txBody>
      </p:sp>
    </p:spTree>
    <p:extLst>
      <p:ext uri="{BB962C8B-B14F-4D97-AF65-F5344CB8AC3E}">
        <p14:creationId xmlns:p14="http://schemas.microsoft.com/office/powerpoint/2010/main" val="3229161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average number of assaults per year is 2-3. Psychological and other forms of abuse happen daily.</a:t>
            </a:r>
          </a:p>
        </p:txBody>
      </p:sp>
      <p:sp>
        <p:nvSpPr>
          <p:cNvPr id="4" name="Slide Number Placeholder 3"/>
          <p:cNvSpPr>
            <a:spLocks noGrp="1"/>
          </p:cNvSpPr>
          <p:nvPr>
            <p:ph type="sldNum" sz="quarter" idx="5"/>
          </p:nvPr>
        </p:nvSpPr>
        <p:spPr/>
        <p:txBody>
          <a:bodyPr/>
          <a:lstStyle/>
          <a:p>
            <a:fld id="{0D0EDF81-139F-488C-872B-4720FBA6BF98}" type="slidenum">
              <a:rPr lang="en-US" smtClean="0"/>
              <a:t>5</a:t>
            </a:fld>
            <a:endParaRPr lang="en-US" dirty="0"/>
          </a:p>
        </p:txBody>
      </p:sp>
    </p:spTree>
    <p:extLst>
      <p:ext uri="{BB962C8B-B14F-4D97-AF65-F5344CB8AC3E}">
        <p14:creationId xmlns:p14="http://schemas.microsoft.com/office/powerpoint/2010/main" val="3146629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the default has been that the fault is on BOTH parents but we are moving away from that.</a:t>
            </a:r>
          </a:p>
        </p:txBody>
      </p:sp>
      <p:sp>
        <p:nvSpPr>
          <p:cNvPr id="4" name="Slide Number Placeholder 3"/>
          <p:cNvSpPr>
            <a:spLocks noGrp="1"/>
          </p:cNvSpPr>
          <p:nvPr>
            <p:ph type="sldNum" sz="quarter" idx="5"/>
          </p:nvPr>
        </p:nvSpPr>
        <p:spPr/>
        <p:txBody>
          <a:bodyPr/>
          <a:lstStyle/>
          <a:p>
            <a:fld id="{0D0EDF81-139F-488C-872B-4720FBA6BF98}" type="slidenum">
              <a:rPr lang="en-US" smtClean="0"/>
              <a:t>6</a:t>
            </a:fld>
            <a:endParaRPr lang="en-US" dirty="0"/>
          </a:p>
        </p:txBody>
      </p:sp>
    </p:spTree>
    <p:extLst>
      <p:ext uri="{BB962C8B-B14F-4D97-AF65-F5344CB8AC3E}">
        <p14:creationId xmlns:p14="http://schemas.microsoft.com/office/powerpoint/2010/main" val="329614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illness is not causative in DV. </a:t>
            </a:r>
          </a:p>
        </p:txBody>
      </p:sp>
      <p:sp>
        <p:nvSpPr>
          <p:cNvPr id="4" name="Slide Number Placeholder 3"/>
          <p:cNvSpPr>
            <a:spLocks noGrp="1"/>
          </p:cNvSpPr>
          <p:nvPr>
            <p:ph type="sldNum" sz="quarter" idx="5"/>
          </p:nvPr>
        </p:nvSpPr>
        <p:spPr/>
        <p:txBody>
          <a:bodyPr/>
          <a:lstStyle/>
          <a:p>
            <a:fld id="{0D0EDF81-139F-488C-872B-4720FBA6BF98}" type="slidenum">
              <a:rPr lang="en-US" smtClean="0"/>
              <a:t>12</a:t>
            </a:fld>
            <a:endParaRPr lang="en-US" dirty="0"/>
          </a:p>
        </p:txBody>
      </p:sp>
    </p:spTree>
    <p:extLst>
      <p:ext uri="{BB962C8B-B14F-4D97-AF65-F5344CB8AC3E}">
        <p14:creationId xmlns:p14="http://schemas.microsoft.com/office/powerpoint/2010/main" val="1134452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most people think of DV abusers they think of narcissists. Narcissism is a product of severe childhood wounds. DV shows up in the teen years and is a product of entitlement in intimate relationships. The two can co-exist but most times they don’t. IF he is also a narcissist, it’s even worse and the changes of change are even less.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13</a:t>
            </a:fld>
            <a:endParaRPr lang="en-US" dirty="0"/>
          </a:p>
        </p:txBody>
      </p:sp>
    </p:spTree>
    <p:extLst>
      <p:ext uri="{BB962C8B-B14F-4D97-AF65-F5344CB8AC3E}">
        <p14:creationId xmlns:p14="http://schemas.microsoft.com/office/powerpoint/2010/main" val="798793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25</a:t>
            </a:fld>
            <a:endParaRPr lang="en-US" dirty="0"/>
          </a:p>
        </p:txBody>
      </p:sp>
    </p:spTree>
    <p:extLst>
      <p:ext uri="{BB962C8B-B14F-4D97-AF65-F5344CB8AC3E}">
        <p14:creationId xmlns:p14="http://schemas.microsoft.com/office/powerpoint/2010/main" val="4072984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26</a:t>
            </a:fld>
            <a:endParaRPr lang="en-US" dirty="0"/>
          </a:p>
        </p:txBody>
      </p:sp>
    </p:spTree>
    <p:extLst>
      <p:ext uri="{BB962C8B-B14F-4D97-AF65-F5344CB8AC3E}">
        <p14:creationId xmlns:p14="http://schemas.microsoft.com/office/powerpoint/2010/main" val="2579700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closer kids are to their mom, the better they do. 100% of research supports this.</a:t>
            </a:r>
          </a:p>
        </p:txBody>
      </p:sp>
      <p:sp>
        <p:nvSpPr>
          <p:cNvPr id="4" name="Slide Number Placeholder 3"/>
          <p:cNvSpPr>
            <a:spLocks noGrp="1"/>
          </p:cNvSpPr>
          <p:nvPr>
            <p:ph type="sldNum" sz="quarter" idx="5"/>
          </p:nvPr>
        </p:nvSpPr>
        <p:spPr/>
        <p:txBody>
          <a:bodyPr/>
          <a:lstStyle/>
          <a:p>
            <a:fld id="{0D0EDF81-139F-488C-872B-4720FBA6BF98}" type="slidenum">
              <a:rPr lang="en-US" smtClean="0"/>
              <a:t>29</a:t>
            </a:fld>
            <a:endParaRPr lang="en-US" dirty="0"/>
          </a:p>
        </p:txBody>
      </p:sp>
    </p:spTree>
    <p:extLst>
      <p:ext uri="{BB962C8B-B14F-4D97-AF65-F5344CB8AC3E}">
        <p14:creationId xmlns:p14="http://schemas.microsoft.com/office/powerpoint/2010/main" val="2039354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dirty="0"/>
              <a:t>Click icon to add picture</a:t>
            </a:r>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dirty="0"/>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dirty="0"/>
              <a:t>Click icon to add picture</a:t>
            </a:r>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dirty="0"/>
              <a:t>Click icon to add picture</a:t>
            </a:r>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dirty="0"/>
              <a:t>Click icon to add picture</a:t>
            </a:r>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dirty="0"/>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dirty="0"/>
              <a:t>Click icon to add picture</a:t>
            </a:r>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dirty="0"/>
              <a:t>Click icon to add picture</a:t>
            </a:r>
          </a:p>
        </p:txBody>
      </p:sp>
    </p:spTree>
    <p:extLst>
      <p:ext uri="{BB962C8B-B14F-4D97-AF65-F5344CB8AC3E}">
        <p14:creationId xmlns:p14="http://schemas.microsoft.com/office/powerpoint/2010/main" val="3796646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dirty="0"/>
              <a:t>Click icon to add picture</a:t>
            </a:r>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dirty="0"/>
              <a:t>Click icon to add picture</a:t>
            </a:r>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dirty="0"/>
              <a:t>Click icon to add picture</a:t>
            </a:r>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dirty="0"/>
              <a:t>Click icon to add picture</a:t>
            </a:r>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dirty="0"/>
              <a:t>Click icon to add picture</a:t>
            </a:r>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dirty="0"/>
              <a:t>Click icon to add picture</a:t>
            </a:r>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dirty="0"/>
              <a:t>Click icon to add picture</a:t>
            </a: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113026679@N03/26647523637" TargetMode="External"/><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hyperlink" Target="mailto:s-jfreema5@unl.edu"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CF5B-E8DE-48F3-9581-51BBEC47AE73}"/>
              </a:ext>
            </a:extLst>
          </p:cNvPr>
          <p:cNvSpPr>
            <a:spLocks noGrp="1"/>
          </p:cNvSpPr>
          <p:nvPr>
            <p:ph type="ctrTitle"/>
          </p:nvPr>
        </p:nvSpPr>
        <p:spPr/>
        <p:txBody>
          <a:bodyPr>
            <a:normAutofit fontScale="90000"/>
          </a:bodyPr>
          <a:lstStyle/>
          <a:p>
            <a:r>
              <a:rPr lang="en-US" b="1" i="0" dirty="0">
                <a:latin typeface="+mn-lt"/>
              </a:rPr>
              <a:t>Breaking the Cycle: Domestic-Violence Child Welfare Practice for Safety, Healing, and Prevention</a:t>
            </a:r>
          </a:p>
        </p:txBody>
      </p:sp>
      <p:sp>
        <p:nvSpPr>
          <p:cNvPr id="3" name="Subtitle 2">
            <a:extLst>
              <a:ext uri="{FF2B5EF4-FFF2-40B4-BE49-F238E27FC236}">
                <a16:creationId xmlns:a16="http://schemas.microsoft.com/office/drawing/2014/main" id="{EF5D29EF-CFED-41EF-9138-BE844655F339}"/>
              </a:ext>
            </a:extLst>
          </p:cNvPr>
          <p:cNvSpPr>
            <a:spLocks noGrp="1"/>
          </p:cNvSpPr>
          <p:nvPr>
            <p:ph type="subTitle" idx="1"/>
          </p:nvPr>
        </p:nvSpPr>
        <p:spPr/>
        <p:txBody>
          <a:bodyPr/>
          <a:lstStyle/>
          <a:p>
            <a:r>
              <a:rPr lang="en-US" dirty="0"/>
              <a:t>Presented by:</a:t>
            </a:r>
          </a:p>
          <a:p>
            <a:endParaRPr lang="en-US" dirty="0"/>
          </a:p>
          <a:p>
            <a:r>
              <a:rPr lang="en-US" dirty="0"/>
              <a:t>Jamie bahm</a:t>
            </a:r>
          </a:p>
          <a:p>
            <a:r>
              <a:rPr lang="en-US" dirty="0"/>
              <a:t>Kim lauenroth</a:t>
            </a:r>
          </a:p>
        </p:txBody>
      </p:sp>
    </p:spTree>
    <p:extLst>
      <p:ext uri="{BB962C8B-B14F-4D97-AF65-F5344CB8AC3E}">
        <p14:creationId xmlns:p14="http://schemas.microsoft.com/office/powerpoint/2010/main" val="207476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A265-3D7F-59F1-87E0-274D017E0A49}"/>
              </a:ext>
            </a:extLst>
          </p:cNvPr>
          <p:cNvSpPr>
            <a:spLocks noGrp="1"/>
          </p:cNvSpPr>
          <p:nvPr>
            <p:ph type="title"/>
          </p:nvPr>
        </p:nvSpPr>
        <p:spPr/>
        <p:txBody>
          <a:bodyPr/>
          <a:lstStyle/>
          <a:p>
            <a:r>
              <a:rPr lang="en-US" b="1" i="0" dirty="0">
                <a:latin typeface="+mn-lt"/>
              </a:rPr>
              <a:t>The Profile of an Abuser</a:t>
            </a:r>
          </a:p>
        </p:txBody>
      </p:sp>
      <p:sp>
        <p:nvSpPr>
          <p:cNvPr id="3" name="Content Placeholder 2">
            <a:extLst>
              <a:ext uri="{FF2B5EF4-FFF2-40B4-BE49-F238E27FC236}">
                <a16:creationId xmlns:a16="http://schemas.microsoft.com/office/drawing/2014/main" id="{864E83D0-5680-F503-A753-91F5AE0921F3}"/>
              </a:ext>
            </a:extLst>
          </p:cNvPr>
          <p:cNvSpPr>
            <a:spLocks noGrp="1"/>
          </p:cNvSpPr>
          <p:nvPr>
            <p:ph idx="1"/>
          </p:nvPr>
        </p:nvSpPr>
        <p:spPr/>
        <p:txBody>
          <a:bodyPr>
            <a:normAutofit lnSpcReduction="10000"/>
          </a:bodyPr>
          <a:lstStyle/>
          <a:p>
            <a:r>
              <a:rPr lang="en-US" dirty="0"/>
              <a:t>Coercively controlling, intimidating, isolating</a:t>
            </a:r>
          </a:p>
          <a:p>
            <a:r>
              <a:rPr lang="en-US" dirty="0"/>
              <a:t>Entitled and self-centered</a:t>
            </a:r>
          </a:p>
          <a:p>
            <a:r>
              <a:rPr lang="en-US" dirty="0"/>
              <a:t>Believes he is the victim</a:t>
            </a:r>
          </a:p>
          <a:p>
            <a:r>
              <a:rPr lang="en-US" dirty="0"/>
              <a:t>Manipulative</a:t>
            </a:r>
          </a:p>
          <a:p>
            <a:r>
              <a:rPr lang="en-US" dirty="0"/>
              <a:t>Behavior driven by deep, long-held attitudes</a:t>
            </a:r>
          </a:p>
          <a:p>
            <a:r>
              <a:rPr lang="en-US" dirty="0"/>
              <a:t>Disrespectful, Superior, Depersonalizing</a:t>
            </a:r>
          </a:p>
          <a:p>
            <a:endParaRPr lang="en-US" dirty="0"/>
          </a:p>
          <a:p>
            <a:pPr marL="0" indent="0">
              <a:buNone/>
            </a:pPr>
            <a:r>
              <a:rPr lang="en-US" sz="1400" dirty="0"/>
              <a:t>Lundy Bancroft, 2024</a:t>
            </a:r>
          </a:p>
        </p:txBody>
      </p:sp>
    </p:spTree>
    <p:extLst>
      <p:ext uri="{BB962C8B-B14F-4D97-AF65-F5344CB8AC3E}">
        <p14:creationId xmlns:p14="http://schemas.microsoft.com/office/powerpoint/2010/main" val="3973862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A265-3D7F-59F1-87E0-274D017E0A49}"/>
              </a:ext>
            </a:extLst>
          </p:cNvPr>
          <p:cNvSpPr>
            <a:spLocks noGrp="1"/>
          </p:cNvSpPr>
          <p:nvPr>
            <p:ph type="title"/>
          </p:nvPr>
        </p:nvSpPr>
        <p:spPr/>
        <p:txBody>
          <a:bodyPr/>
          <a:lstStyle/>
          <a:p>
            <a:r>
              <a:rPr lang="en-US" b="1" i="0" dirty="0">
                <a:latin typeface="+mn-lt"/>
              </a:rPr>
              <a:t>The Profile of an Abuser</a:t>
            </a:r>
          </a:p>
        </p:txBody>
      </p:sp>
      <p:sp>
        <p:nvSpPr>
          <p:cNvPr id="3" name="Content Placeholder 2">
            <a:extLst>
              <a:ext uri="{FF2B5EF4-FFF2-40B4-BE49-F238E27FC236}">
                <a16:creationId xmlns:a16="http://schemas.microsoft.com/office/drawing/2014/main" id="{864E83D0-5680-F503-A753-91F5AE0921F3}"/>
              </a:ext>
            </a:extLst>
          </p:cNvPr>
          <p:cNvSpPr>
            <a:spLocks noGrp="1"/>
          </p:cNvSpPr>
          <p:nvPr>
            <p:ph idx="1"/>
          </p:nvPr>
        </p:nvSpPr>
        <p:spPr/>
        <p:txBody>
          <a:bodyPr/>
          <a:lstStyle/>
          <a:p>
            <a:r>
              <a:rPr lang="en-US" dirty="0"/>
              <a:t>Punishes, retaliates</a:t>
            </a:r>
          </a:p>
          <a:p>
            <a:r>
              <a:rPr lang="en-US" dirty="0"/>
              <a:t>Finds his abusive behavior rewarding</a:t>
            </a:r>
          </a:p>
          <a:p>
            <a:r>
              <a:rPr lang="en-US" dirty="0"/>
              <a:t>Mentality of ownership, objectification</a:t>
            </a:r>
          </a:p>
          <a:p>
            <a:endParaRPr lang="en-US" dirty="0"/>
          </a:p>
          <a:p>
            <a:pPr marL="0" indent="0">
              <a:buNone/>
            </a:pPr>
            <a:r>
              <a:rPr lang="en-US" dirty="0"/>
              <a:t>Take-away: </a:t>
            </a:r>
            <a:r>
              <a:rPr lang="en-US" b="1" dirty="0"/>
              <a:t>it’s not about anger and losing control</a:t>
            </a:r>
          </a:p>
          <a:p>
            <a:pPr marL="0" indent="0">
              <a:buNone/>
            </a:pPr>
            <a:endParaRPr lang="en-US" b="1" dirty="0"/>
          </a:p>
          <a:p>
            <a:pPr marL="0" indent="0">
              <a:buNone/>
            </a:pPr>
            <a:r>
              <a:rPr lang="en-US" sz="1400" dirty="0"/>
              <a:t>Lundy Bancroft, 2024</a:t>
            </a:r>
          </a:p>
          <a:p>
            <a:pPr marL="0" indent="0">
              <a:buNone/>
            </a:pPr>
            <a:endParaRPr lang="en-US" dirty="0"/>
          </a:p>
        </p:txBody>
      </p:sp>
    </p:spTree>
    <p:extLst>
      <p:ext uri="{BB962C8B-B14F-4D97-AF65-F5344CB8AC3E}">
        <p14:creationId xmlns:p14="http://schemas.microsoft.com/office/powerpoint/2010/main" val="3957012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A265-3D7F-59F1-87E0-274D017E0A49}"/>
              </a:ext>
            </a:extLst>
          </p:cNvPr>
          <p:cNvSpPr>
            <a:spLocks noGrp="1"/>
          </p:cNvSpPr>
          <p:nvPr>
            <p:ph type="title"/>
          </p:nvPr>
        </p:nvSpPr>
        <p:spPr/>
        <p:txBody>
          <a:bodyPr/>
          <a:lstStyle/>
          <a:p>
            <a:r>
              <a:rPr lang="en-US" b="1" i="0" dirty="0">
                <a:latin typeface="+mn-lt"/>
              </a:rPr>
              <a:t>Contributing Factors</a:t>
            </a:r>
          </a:p>
        </p:txBody>
      </p:sp>
      <p:sp>
        <p:nvSpPr>
          <p:cNvPr id="3" name="Content Placeholder 2">
            <a:extLst>
              <a:ext uri="{FF2B5EF4-FFF2-40B4-BE49-F238E27FC236}">
                <a16:creationId xmlns:a16="http://schemas.microsoft.com/office/drawing/2014/main" id="{864E83D0-5680-F503-A753-91F5AE0921F3}"/>
              </a:ext>
            </a:extLst>
          </p:cNvPr>
          <p:cNvSpPr>
            <a:spLocks noGrp="1"/>
          </p:cNvSpPr>
          <p:nvPr>
            <p:ph idx="1"/>
          </p:nvPr>
        </p:nvSpPr>
        <p:spPr/>
        <p:txBody>
          <a:bodyPr/>
          <a:lstStyle/>
          <a:p>
            <a:r>
              <a:rPr lang="en-US" dirty="0"/>
              <a:t>Substance misuse</a:t>
            </a:r>
          </a:p>
          <a:p>
            <a:r>
              <a:rPr lang="en-US" dirty="0"/>
              <a:t>Mental illness</a:t>
            </a:r>
          </a:p>
          <a:p>
            <a:r>
              <a:rPr lang="en-US" dirty="0"/>
              <a:t>Community collusion</a:t>
            </a:r>
          </a:p>
          <a:p>
            <a:r>
              <a:rPr lang="en-US" dirty="0"/>
              <a:t>Lack of consequences</a:t>
            </a:r>
          </a:p>
          <a:p>
            <a:endParaRPr lang="en-US" dirty="0"/>
          </a:p>
          <a:p>
            <a:endParaRPr lang="en-US" dirty="0"/>
          </a:p>
          <a:p>
            <a:pPr marL="0" indent="0">
              <a:buNone/>
            </a:pPr>
            <a:r>
              <a:rPr lang="en-US" sz="1400" dirty="0"/>
              <a:t>Lundy Bancroft, 2024</a:t>
            </a:r>
          </a:p>
          <a:p>
            <a:pPr marL="0" indent="0">
              <a:buNone/>
            </a:pPr>
            <a:endParaRPr lang="en-US" dirty="0"/>
          </a:p>
        </p:txBody>
      </p:sp>
    </p:spTree>
    <p:extLst>
      <p:ext uri="{BB962C8B-B14F-4D97-AF65-F5344CB8AC3E}">
        <p14:creationId xmlns:p14="http://schemas.microsoft.com/office/powerpoint/2010/main" val="1491545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A265-3D7F-59F1-87E0-274D017E0A49}"/>
              </a:ext>
            </a:extLst>
          </p:cNvPr>
          <p:cNvSpPr>
            <a:spLocks noGrp="1"/>
          </p:cNvSpPr>
          <p:nvPr>
            <p:ph type="title"/>
          </p:nvPr>
        </p:nvSpPr>
        <p:spPr/>
        <p:txBody>
          <a:bodyPr/>
          <a:lstStyle/>
          <a:p>
            <a:r>
              <a:rPr lang="en-US" b="1" i="0" dirty="0">
                <a:latin typeface="+mn-lt"/>
              </a:rPr>
              <a:t>Myths about Abusers</a:t>
            </a:r>
          </a:p>
        </p:txBody>
      </p:sp>
      <p:sp>
        <p:nvSpPr>
          <p:cNvPr id="3" name="Content Placeholder 2">
            <a:extLst>
              <a:ext uri="{FF2B5EF4-FFF2-40B4-BE49-F238E27FC236}">
                <a16:creationId xmlns:a16="http://schemas.microsoft.com/office/drawing/2014/main" id="{864E83D0-5680-F503-A753-91F5AE0921F3}"/>
              </a:ext>
            </a:extLst>
          </p:cNvPr>
          <p:cNvSpPr>
            <a:spLocks noGrp="1"/>
          </p:cNvSpPr>
          <p:nvPr>
            <p:ph idx="1"/>
          </p:nvPr>
        </p:nvSpPr>
        <p:spPr/>
        <p:txBody>
          <a:bodyPr/>
          <a:lstStyle/>
          <a:p>
            <a:r>
              <a:rPr lang="en-US" dirty="0"/>
              <a:t>Skill deficits</a:t>
            </a:r>
          </a:p>
          <a:p>
            <a:r>
              <a:rPr lang="en-US" dirty="0"/>
              <a:t>Psychopathology</a:t>
            </a:r>
          </a:p>
          <a:p>
            <a:r>
              <a:rPr lang="en-US" dirty="0"/>
              <a:t>Poor, ethnic minority</a:t>
            </a:r>
          </a:p>
          <a:p>
            <a:endParaRPr lang="en-US" dirty="0"/>
          </a:p>
          <a:p>
            <a:endParaRPr lang="en-US" dirty="0"/>
          </a:p>
          <a:p>
            <a:endParaRPr lang="en-US" dirty="0"/>
          </a:p>
          <a:p>
            <a:pPr marL="0" indent="0">
              <a:buNone/>
            </a:pPr>
            <a:r>
              <a:rPr lang="en-US" sz="1400" dirty="0"/>
              <a:t>Lundy Bancroft, 2024</a:t>
            </a:r>
          </a:p>
          <a:p>
            <a:pPr marL="0" indent="0">
              <a:buNone/>
            </a:pPr>
            <a:endParaRPr lang="en-US" dirty="0"/>
          </a:p>
        </p:txBody>
      </p:sp>
    </p:spTree>
    <p:extLst>
      <p:ext uri="{BB962C8B-B14F-4D97-AF65-F5344CB8AC3E}">
        <p14:creationId xmlns:p14="http://schemas.microsoft.com/office/powerpoint/2010/main" val="2900562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BAD47AE-3388-DC99-4559-03F5DFC39155}"/>
              </a:ext>
            </a:extLst>
          </p:cNvPr>
          <p:cNvSpPr>
            <a:spLocks noGrp="1"/>
          </p:cNvSpPr>
          <p:nvPr>
            <p:ph type="pic" sz="quarter" idx="15"/>
          </p:nvPr>
        </p:nvSpPr>
        <p:spPr/>
        <p:style>
          <a:lnRef idx="2">
            <a:schemeClr val="accent1"/>
          </a:lnRef>
          <a:fillRef idx="1">
            <a:schemeClr val="lt1"/>
          </a:fillRef>
          <a:effectRef idx="0">
            <a:schemeClr val="accent1"/>
          </a:effectRef>
          <a:fontRef idx="minor">
            <a:schemeClr val="dk1"/>
          </a:fontRef>
        </p:style>
        <p:txBody>
          <a:bodyPr/>
          <a:lstStyle/>
          <a:p>
            <a:r>
              <a:rPr lang="en-US" dirty="0"/>
              <a:t>Pervasive to the development of children</a:t>
            </a:r>
          </a:p>
        </p:txBody>
      </p:sp>
      <p:sp>
        <p:nvSpPr>
          <p:cNvPr id="3" name="Picture Placeholder 2">
            <a:extLst>
              <a:ext uri="{FF2B5EF4-FFF2-40B4-BE49-F238E27FC236}">
                <a16:creationId xmlns:a16="http://schemas.microsoft.com/office/drawing/2014/main" id="{43F8E72D-6301-7ED8-F645-D85BCE72C20D}"/>
              </a:ext>
            </a:extLst>
          </p:cNvPr>
          <p:cNvSpPr>
            <a:spLocks noGrp="1"/>
          </p:cNvSpPr>
          <p:nvPr>
            <p:ph type="pic" sz="quarter" idx="16"/>
          </p:nvPr>
        </p:nvSpPr>
        <p:spPr/>
        <p:style>
          <a:lnRef idx="2">
            <a:schemeClr val="accent1"/>
          </a:lnRef>
          <a:fillRef idx="1">
            <a:schemeClr val="lt1"/>
          </a:fillRef>
          <a:effectRef idx="0">
            <a:schemeClr val="accent1"/>
          </a:effectRef>
          <a:fontRef idx="minor">
            <a:schemeClr val="dk1"/>
          </a:fontRef>
        </p:style>
        <p:txBody>
          <a:bodyPr/>
          <a:lstStyle/>
          <a:p>
            <a:r>
              <a:rPr lang="en-US" dirty="0"/>
              <a:t>Attachment</a:t>
            </a:r>
          </a:p>
        </p:txBody>
      </p:sp>
      <p:sp>
        <p:nvSpPr>
          <p:cNvPr id="4" name="Title 3">
            <a:extLst>
              <a:ext uri="{FF2B5EF4-FFF2-40B4-BE49-F238E27FC236}">
                <a16:creationId xmlns:a16="http://schemas.microsoft.com/office/drawing/2014/main" id="{2B840E10-026A-BAA7-070F-4E240579903B}"/>
              </a:ext>
            </a:extLst>
          </p:cNvPr>
          <p:cNvSpPr>
            <a:spLocks noGrp="1"/>
          </p:cNvSpPr>
          <p:nvPr>
            <p:ph type="title"/>
          </p:nvPr>
        </p:nvSpPr>
        <p:spPr/>
        <p:txBody>
          <a:bodyPr>
            <a:normAutofit fontScale="90000"/>
          </a:bodyPr>
          <a:lstStyle/>
          <a:p>
            <a:r>
              <a:rPr lang="en-US" b="1" i="0" dirty="0">
                <a:latin typeface="+mn-lt"/>
              </a:rPr>
              <a:t>Effects of Domestic Violence on Children</a:t>
            </a:r>
          </a:p>
        </p:txBody>
      </p:sp>
      <p:sp>
        <p:nvSpPr>
          <p:cNvPr id="5" name="Content Placeholder 4">
            <a:extLst>
              <a:ext uri="{FF2B5EF4-FFF2-40B4-BE49-F238E27FC236}">
                <a16:creationId xmlns:a16="http://schemas.microsoft.com/office/drawing/2014/main" id="{7931B189-A94D-A5CA-6F74-AE43896D1F26}"/>
              </a:ext>
            </a:extLst>
          </p:cNvPr>
          <p:cNvSpPr>
            <a:spLocks noGrp="1"/>
          </p:cNvSpPr>
          <p:nvPr>
            <p:ph idx="1"/>
          </p:nvPr>
        </p:nvSpPr>
        <p:spPr/>
        <p:txBody>
          <a:bodyPr anchor="ctr"/>
          <a:lstStyle/>
          <a:p>
            <a:pPr algn="ctr"/>
            <a:r>
              <a:rPr lang="en-US" b="1" i="1" dirty="0"/>
              <a:t>“Not understanding domestic violence is the biggest risk to child safety.”</a:t>
            </a:r>
          </a:p>
          <a:p>
            <a:pPr algn="ctr"/>
            <a:r>
              <a:rPr lang="en-US" dirty="0"/>
              <a:t>~Kendra Thomas</a:t>
            </a:r>
          </a:p>
        </p:txBody>
      </p:sp>
      <p:sp>
        <p:nvSpPr>
          <p:cNvPr id="7" name="Picture Placeholder 6">
            <a:extLst>
              <a:ext uri="{FF2B5EF4-FFF2-40B4-BE49-F238E27FC236}">
                <a16:creationId xmlns:a16="http://schemas.microsoft.com/office/drawing/2014/main" id="{28D78590-0BA9-6A32-D646-E6D537DDA8A0}"/>
              </a:ext>
            </a:extLst>
          </p:cNvPr>
          <p:cNvSpPr>
            <a:spLocks noGrp="1"/>
          </p:cNvSpPr>
          <p:nvPr>
            <p:ph type="pic" sz="quarter" idx="13"/>
          </p:nvPr>
        </p:nvSpPr>
        <p:spPr/>
        <p:style>
          <a:lnRef idx="2">
            <a:schemeClr val="accent1"/>
          </a:lnRef>
          <a:fillRef idx="1">
            <a:schemeClr val="lt1"/>
          </a:fillRef>
          <a:effectRef idx="0">
            <a:schemeClr val="accent1"/>
          </a:effectRef>
          <a:fontRef idx="minor">
            <a:schemeClr val="dk1"/>
          </a:fontRef>
        </p:style>
        <p:txBody>
          <a:bodyPr/>
          <a:lstStyle/>
          <a:p>
            <a:r>
              <a:rPr lang="en-US" dirty="0"/>
              <a:t>Children don’t have to witness domestic violence to be affected by it</a:t>
            </a:r>
          </a:p>
        </p:txBody>
      </p:sp>
      <p:sp>
        <p:nvSpPr>
          <p:cNvPr id="8" name="Picture Placeholder 7">
            <a:extLst>
              <a:ext uri="{FF2B5EF4-FFF2-40B4-BE49-F238E27FC236}">
                <a16:creationId xmlns:a16="http://schemas.microsoft.com/office/drawing/2014/main" id="{BC6F6938-A4F3-FCDF-C11D-A10F6F216BF2}"/>
              </a:ext>
            </a:extLst>
          </p:cNvPr>
          <p:cNvSpPr>
            <a:spLocks noGrp="1"/>
          </p:cNvSpPr>
          <p:nvPr>
            <p:ph type="pic" sz="quarter" idx="14"/>
          </p:nvPr>
        </p:nvSpPr>
        <p:spPr/>
        <p:style>
          <a:lnRef idx="2">
            <a:schemeClr val="accent1"/>
          </a:lnRef>
          <a:fillRef idx="1">
            <a:schemeClr val="lt1"/>
          </a:fillRef>
          <a:effectRef idx="0">
            <a:schemeClr val="accent1"/>
          </a:effectRef>
          <a:fontRef idx="minor">
            <a:schemeClr val="dk1"/>
          </a:fontRef>
        </p:style>
        <p:txBody>
          <a:bodyPr>
            <a:normAutofit/>
          </a:bodyPr>
          <a:lstStyle/>
          <a:p>
            <a:r>
              <a:rPr lang="en-US" sz="2400" dirty="0"/>
              <a:t>PTSD: 20-50%</a:t>
            </a:r>
          </a:p>
          <a:p>
            <a:r>
              <a:rPr lang="en-US" sz="2400" dirty="0"/>
              <a:t>Anxiety and Depression: 30-60%</a:t>
            </a:r>
          </a:p>
          <a:p>
            <a:r>
              <a:rPr lang="en-US" sz="2400" dirty="0"/>
              <a:t>Conduct and ODD: 40%</a:t>
            </a:r>
          </a:p>
        </p:txBody>
      </p:sp>
    </p:spTree>
    <p:extLst>
      <p:ext uri="{BB962C8B-B14F-4D97-AF65-F5344CB8AC3E}">
        <p14:creationId xmlns:p14="http://schemas.microsoft.com/office/powerpoint/2010/main" val="3646425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E3A6B9C-61DE-478A-BBBB-7765E56378A3}"/>
              </a:ext>
            </a:extLst>
          </p:cNvPr>
          <p:cNvPicPr>
            <a:picLocks noGrp="1" noChangeAspect="1"/>
          </p:cNvPicPr>
          <p:nvPr>
            <p:ph type="pic" sz="quarter" idx="13"/>
          </p:nvPr>
        </p:nvPicPr>
        <p:blipFill>
          <a:blip r:embed="rId2"/>
          <a:srcRect l="17391" r="17391"/>
          <a:stretch/>
        </p:blipFill>
        <p:spPr/>
      </p:pic>
      <p:pic>
        <p:nvPicPr>
          <p:cNvPr id="9" name="Picture Placeholder 8">
            <a:extLst>
              <a:ext uri="{FF2B5EF4-FFF2-40B4-BE49-F238E27FC236}">
                <a16:creationId xmlns:a16="http://schemas.microsoft.com/office/drawing/2014/main" id="{62E8AA20-DC84-4901-B726-97173C509248}"/>
              </a:ext>
            </a:extLst>
          </p:cNvPr>
          <p:cNvPicPr>
            <a:picLocks noGrp="1" noChangeAspect="1"/>
          </p:cNvPicPr>
          <p:nvPr>
            <p:ph type="pic" sz="quarter" idx="14"/>
          </p:nvPr>
        </p:nvPicPr>
        <p:blipFill>
          <a:blip r:embed="rId3"/>
          <a:srcRect l="16265" r="16265"/>
          <a:stretch/>
        </p:blipFill>
        <p:spPr/>
      </p:pic>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5293480" y="4777747"/>
            <a:ext cx="6108192" cy="1463040"/>
          </a:xfrm>
        </p:spPr>
        <p:txBody>
          <a:bodyPr/>
          <a:lstStyle/>
          <a:p>
            <a:r>
              <a:rPr lang="en-US" sz="4800" b="1" i="0" dirty="0">
                <a:latin typeface="+mn-lt"/>
              </a:rPr>
              <a:t>Your Role as a Professional</a:t>
            </a:r>
            <a:endParaRPr lang="en-US" b="1" i="0" dirty="0">
              <a:latin typeface="+mn-lt"/>
            </a:endParaRPr>
          </a:p>
        </p:txBody>
      </p:sp>
    </p:spTree>
    <p:extLst>
      <p:ext uri="{BB962C8B-B14F-4D97-AF65-F5344CB8AC3E}">
        <p14:creationId xmlns:p14="http://schemas.microsoft.com/office/powerpoint/2010/main" val="4158735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67F229A-48C3-4BE7-96EC-3C05DC7FB720}"/>
              </a:ext>
            </a:extLst>
          </p:cNvPr>
          <p:cNvSpPr>
            <a:spLocks noGrp="1"/>
          </p:cNvSpPr>
          <p:nvPr>
            <p:ph type="title"/>
          </p:nvPr>
        </p:nvSpPr>
        <p:spPr/>
        <p:txBody>
          <a:bodyPr/>
          <a:lstStyle/>
          <a:p>
            <a:r>
              <a:rPr lang="en-US" b="1" i="0" dirty="0">
                <a:latin typeface="+mn-lt"/>
              </a:rPr>
              <a:t>Your Role as a Professional</a:t>
            </a:r>
          </a:p>
        </p:txBody>
      </p:sp>
      <p:sp>
        <p:nvSpPr>
          <p:cNvPr id="11" name="Content Placeholder 10">
            <a:extLst>
              <a:ext uri="{FF2B5EF4-FFF2-40B4-BE49-F238E27FC236}">
                <a16:creationId xmlns:a16="http://schemas.microsoft.com/office/drawing/2014/main" id="{7041F48D-F184-4F9F-B5AC-F127F0898F39}"/>
              </a:ext>
            </a:extLst>
          </p:cNvPr>
          <p:cNvSpPr>
            <a:spLocks noGrp="1"/>
          </p:cNvSpPr>
          <p:nvPr>
            <p:ph sz="quarter" idx="13"/>
          </p:nvPr>
        </p:nvSpPr>
        <p:spPr/>
        <p:txBody>
          <a:bodyPr>
            <a:normAutofit/>
          </a:bodyPr>
          <a:lstStyle/>
          <a:p>
            <a:pPr algn="ctr"/>
            <a:r>
              <a:rPr lang="en-US" sz="2400" b="1" dirty="0"/>
              <a:t>Don’t unknowingly make it worse.</a:t>
            </a:r>
          </a:p>
        </p:txBody>
      </p:sp>
      <p:sp>
        <p:nvSpPr>
          <p:cNvPr id="14" name="Slide Number Placeholder 13">
            <a:extLst>
              <a:ext uri="{FF2B5EF4-FFF2-40B4-BE49-F238E27FC236}">
                <a16:creationId xmlns:a16="http://schemas.microsoft.com/office/drawing/2014/main" id="{C1EA167B-7079-4284-997F-7309C510B763}"/>
              </a:ext>
            </a:extLst>
          </p:cNvPr>
          <p:cNvSpPr>
            <a:spLocks noGrp="1"/>
          </p:cNvSpPr>
          <p:nvPr>
            <p:ph type="sldNum" sz="quarter" idx="12"/>
          </p:nvPr>
        </p:nvSpPr>
        <p:spPr/>
        <p:txBody>
          <a:bodyPr/>
          <a:lstStyle/>
          <a:p>
            <a:fld id="{B9713C8C-8E70-45D5-AE59-23E60168254E}" type="slidenum">
              <a:rPr lang="en-US" smtClean="0"/>
              <a:t>16</a:t>
            </a:fld>
            <a:endParaRPr lang="en-US" dirty="0"/>
          </a:p>
        </p:txBody>
      </p:sp>
    </p:spTree>
    <p:extLst>
      <p:ext uri="{BB962C8B-B14F-4D97-AF65-F5344CB8AC3E}">
        <p14:creationId xmlns:p14="http://schemas.microsoft.com/office/powerpoint/2010/main" val="2787606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3EE27-FFA3-18CB-55BE-62758AA228B8}"/>
              </a:ext>
            </a:extLst>
          </p:cNvPr>
          <p:cNvSpPr>
            <a:spLocks noGrp="1"/>
          </p:cNvSpPr>
          <p:nvPr>
            <p:ph type="title"/>
          </p:nvPr>
        </p:nvSpPr>
        <p:spPr/>
        <p:txBody>
          <a:bodyPr/>
          <a:lstStyle/>
          <a:p>
            <a:r>
              <a:rPr lang="en-US" b="1" i="0" dirty="0">
                <a:latin typeface="+mn-lt"/>
              </a:rPr>
              <a:t>The Role of Professionals Working with Abusers</a:t>
            </a:r>
          </a:p>
        </p:txBody>
      </p:sp>
      <p:sp>
        <p:nvSpPr>
          <p:cNvPr id="3" name="Content Placeholder 2">
            <a:extLst>
              <a:ext uri="{FF2B5EF4-FFF2-40B4-BE49-F238E27FC236}">
                <a16:creationId xmlns:a16="http://schemas.microsoft.com/office/drawing/2014/main" id="{8823CE4A-F3BF-EC7F-2927-6DE3DC57CEC9}"/>
              </a:ext>
            </a:extLst>
          </p:cNvPr>
          <p:cNvSpPr>
            <a:spLocks noGrp="1"/>
          </p:cNvSpPr>
          <p:nvPr>
            <p:ph sz="half" idx="1"/>
          </p:nvPr>
        </p:nvSpPr>
        <p:spPr/>
        <p:txBody>
          <a:bodyPr>
            <a:normAutofit/>
          </a:bodyPr>
          <a:lstStyle/>
          <a:p>
            <a:r>
              <a:rPr lang="en-US" sz="2400" dirty="0"/>
              <a:t>Prioritize the safety of children and survivors – consider how interventions and your actions might impact their safety</a:t>
            </a:r>
          </a:p>
          <a:p>
            <a:pPr marL="0" indent="0">
              <a:buNone/>
            </a:pPr>
            <a:endParaRPr lang="en-US" sz="2400" dirty="0"/>
          </a:p>
          <a:p>
            <a:r>
              <a:rPr lang="en-US" sz="2400" dirty="0"/>
              <a:t>Expect abusers to play on your emotions – watch your boundaries</a:t>
            </a:r>
          </a:p>
        </p:txBody>
      </p:sp>
      <p:sp>
        <p:nvSpPr>
          <p:cNvPr id="4" name="Content Placeholder 3">
            <a:extLst>
              <a:ext uri="{FF2B5EF4-FFF2-40B4-BE49-F238E27FC236}">
                <a16:creationId xmlns:a16="http://schemas.microsoft.com/office/drawing/2014/main" id="{BB810CE4-BF26-7C10-F942-8BF91169BDF0}"/>
              </a:ext>
            </a:extLst>
          </p:cNvPr>
          <p:cNvSpPr>
            <a:spLocks noGrp="1"/>
          </p:cNvSpPr>
          <p:nvPr>
            <p:ph sz="half" idx="2"/>
          </p:nvPr>
        </p:nvSpPr>
        <p:spPr/>
        <p:txBody>
          <a:bodyPr>
            <a:normAutofit/>
          </a:bodyPr>
          <a:lstStyle/>
          <a:p>
            <a:r>
              <a:rPr lang="en-US" sz="2400" dirty="0"/>
              <a:t>Accountability is key</a:t>
            </a:r>
          </a:p>
          <a:p>
            <a:endParaRPr lang="en-US" sz="2400" dirty="0"/>
          </a:p>
          <a:p>
            <a:r>
              <a:rPr lang="en-US" sz="2400" dirty="0"/>
              <a:t>Focus on their behaviors and actions</a:t>
            </a:r>
          </a:p>
          <a:p>
            <a:endParaRPr lang="en-US" sz="2400" dirty="0"/>
          </a:p>
          <a:p>
            <a:r>
              <a:rPr lang="en-US" sz="2400" dirty="0"/>
              <a:t>Seek out specialized training and regular supervision/consultation</a:t>
            </a:r>
          </a:p>
        </p:txBody>
      </p:sp>
    </p:spTree>
    <p:extLst>
      <p:ext uri="{BB962C8B-B14F-4D97-AF65-F5344CB8AC3E}">
        <p14:creationId xmlns:p14="http://schemas.microsoft.com/office/powerpoint/2010/main" val="4231361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3D49-0582-6B4B-7435-ABB544C34C96}"/>
              </a:ext>
            </a:extLst>
          </p:cNvPr>
          <p:cNvSpPr>
            <a:spLocks noGrp="1"/>
          </p:cNvSpPr>
          <p:nvPr>
            <p:ph type="title"/>
          </p:nvPr>
        </p:nvSpPr>
        <p:spPr/>
        <p:txBody>
          <a:bodyPr/>
          <a:lstStyle/>
          <a:p>
            <a:r>
              <a:rPr lang="en-US" b="1" i="0" dirty="0">
                <a:latin typeface="+mn-lt"/>
              </a:rPr>
              <a:t>What is Our Goal?</a:t>
            </a:r>
          </a:p>
        </p:txBody>
      </p:sp>
      <p:sp>
        <p:nvSpPr>
          <p:cNvPr id="3" name="Content Placeholder 2">
            <a:extLst>
              <a:ext uri="{FF2B5EF4-FFF2-40B4-BE49-F238E27FC236}">
                <a16:creationId xmlns:a16="http://schemas.microsoft.com/office/drawing/2014/main" id="{9AAC6D02-3E02-542A-81FE-C62A1E91B788}"/>
              </a:ext>
            </a:extLst>
          </p:cNvPr>
          <p:cNvSpPr>
            <a:spLocks noGrp="1"/>
          </p:cNvSpPr>
          <p:nvPr>
            <p:ph idx="1"/>
          </p:nvPr>
        </p:nvSpPr>
        <p:spPr/>
        <p:txBody>
          <a:bodyPr/>
          <a:lstStyle/>
          <a:p>
            <a:r>
              <a:rPr lang="en-US" dirty="0"/>
              <a:t>The goal is </a:t>
            </a:r>
            <a:r>
              <a:rPr lang="en-US" b="1" u="sng" dirty="0"/>
              <a:t>NOT</a:t>
            </a:r>
            <a:r>
              <a:rPr lang="en-US" b="1" i="1" dirty="0"/>
              <a:t> </a:t>
            </a:r>
            <a:r>
              <a:rPr lang="en-US" dirty="0"/>
              <a:t>to end the domestic violence – you will forever be chasing this goal, if so!</a:t>
            </a:r>
          </a:p>
          <a:p>
            <a:r>
              <a:rPr lang="en-US" dirty="0"/>
              <a:t>Accept the relationship will continue </a:t>
            </a:r>
            <a:r>
              <a:rPr lang="en-US" dirty="0">
                <a:sym typeface="Wingdings" panose="05000000000000000000" pitchFamily="2" charset="2"/>
              </a:rPr>
              <a:t> co-parenting and/or intimate</a:t>
            </a:r>
          </a:p>
          <a:p>
            <a:pPr lvl="1"/>
            <a:r>
              <a:rPr lang="en-US" dirty="0">
                <a:sym typeface="Wingdings" panose="05000000000000000000" pitchFamily="2" charset="2"/>
              </a:rPr>
              <a:t>How do we get there in the safest manner possible?</a:t>
            </a:r>
          </a:p>
          <a:p>
            <a:pPr lvl="1"/>
            <a:r>
              <a:rPr lang="en-US" dirty="0">
                <a:sym typeface="Wingdings" panose="05000000000000000000" pitchFamily="2" charset="2"/>
              </a:rPr>
              <a:t>Help the abuser see how his behaviors are a parenting choice and affecting his children</a:t>
            </a:r>
          </a:p>
          <a:p>
            <a:pPr lvl="1"/>
            <a:r>
              <a:rPr lang="en-US" dirty="0">
                <a:sym typeface="Wingdings" panose="05000000000000000000" pitchFamily="2" charset="2"/>
              </a:rPr>
              <a:t>Increase safety for the children and survivor</a:t>
            </a:r>
          </a:p>
          <a:p>
            <a:r>
              <a:rPr lang="en-US" dirty="0">
                <a:sym typeface="Wingdings" panose="05000000000000000000" pitchFamily="2" charset="2"/>
              </a:rPr>
              <a:t>Professionals to work as a TEAM</a:t>
            </a:r>
          </a:p>
          <a:p>
            <a:pPr marL="457200" lvl="1" indent="0">
              <a:buNone/>
            </a:pPr>
            <a:endParaRPr lang="en-US" dirty="0"/>
          </a:p>
        </p:txBody>
      </p:sp>
    </p:spTree>
    <p:extLst>
      <p:ext uri="{BB962C8B-B14F-4D97-AF65-F5344CB8AC3E}">
        <p14:creationId xmlns:p14="http://schemas.microsoft.com/office/powerpoint/2010/main" val="751038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E3A6B9C-61DE-478A-BBBB-7765E56378A3}"/>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13315" r="13315"/>
          <a:stretch/>
        </p:blipFill>
        <p:spPr/>
      </p:pic>
      <p:pic>
        <p:nvPicPr>
          <p:cNvPr id="9" name="Picture Placeholder 8" descr="Gavel resting on block">
            <a:extLst>
              <a:ext uri="{FF2B5EF4-FFF2-40B4-BE49-F238E27FC236}">
                <a16:creationId xmlns:a16="http://schemas.microsoft.com/office/drawing/2014/main" id="{62E8AA20-DC84-4901-B726-97173C509248}"/>
              </a:ext>
            </a:extLst>
          </p:cNvPr>
          <p:cNvPicPr>
            <a:picLocks noGrp="1" noChangeAspect="1"/>
          </p:cNvPicPr>
          <p:nvPr>
            <p:ph type="pic" sz="quarter" idx="14"/>
          </p:nvPr>
        </p:nvPicPr>
        <p:blipFill>
          <a:blip r:embed="rId4"/>
          <a:srcRect l="7519" r="7519"/>
          <a:stretch/>
        </p:blipFill>
        <p:spPr/>
      </p:pic>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5293480" y="4777747"/>
            <a:ext cx="6108192" cy="1463040"/>
          </a:xfrm>
        </p:spPr>
        <p:txBody>
          <a:bodyPr/>
          <a:lstStyle/>
          <a:p>
            <a:r>
              <a:rPr lang="en-US" b="1" i="0" dirty="0">
                <a:latin typeface="+mn-lt"/>
              </a:rPr>
              <a:t>Domestic Violence-Informed Strategies</a:t>
            </a:r>
          </a:p>
        </p:txBody>
      </p:sp>
    </p:spTree>
    <p:extLst>
      <p:ext uri="{BB962C8B-B14F-4D97-AF65-F5344CB8AC3E}">
        <p14:creationId xmlns:p14="http://schemas.microsoft.com/office/powerpoint/2010/main" val="907934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A85D8F-96DF-414F-96F0-8F01B9758670}"/>
              </a:ext>
            </a:extLst>
          </p:cNvPr>
          <p:cNvSpPr>
            <a:spLocks noGrp="1"/>
          </p:cNvSpPr>
          <p:nvPr>
            <p:ph type="title"/>
          </p:nvPr>
        </p:nvSpPr>
        <p:spPr/>
        <p:txBody>
          <a:bodyPr/>
          <a:lstStyle/>
          <a:p>
            <a:r>
              <a:rPr lang="en-US" b="1" i="0" dirty="0">
                <a:latin typeface="+mn-lt"/>
              </a:rPr>
              <a:t>Agenda</a:t>
            </a:r>
          </a:p>
        </p:txBody>
      </p:sp>
      <p:pic>
        <p:nvPicPr>
          <p:cNvPr id="11" name="Picture Placeholder 10" descr="Mother and son at home">
            <a:extLst>
              <a:ext uri="{FF2B5EF4-FFF2-40B4-BE49-F238E27FC236}">
                <a16:creationId xmlns:a16="http://schemas.microsoft.com/office/drawing/2014/main" id="{86865FD9-DFA3-490C-B372-0EDD4BED9C59}"/>
              </a:ext>
            </a:extLst>
          </p:cNvPr>
          <p:cNvPicPr>
            <a:picLocks noGrp="1" noChangeAspect="1"/>
          </p:cNvPicPr>
          <p:nvPr>
            <p:ph type="pic" sz="quarter" idx="16"/>
          </p:nvPr>
        </p:nvPicPr>
        <p:blipFill>
          <a:blip r:embed="rId2"/>
          <a:srcRect l="11846" r="11846"/>
          <a:stretch/>
        </p:blipFill>
        <p:spPr/>
      </p:pic>
      <p:pic>
        <p:nvPicPr>
          <p:cNvPr id="13" name="Picture Placeholder 12">
            <a:extLst>
              <a:ext uri="{FF2B5EF4-FFF2-40B4-BE49-F238E27FC236}">
                <a16:creationId xmlns:a16="http://schemas.microsoft.com/office/drawing/2014/main" id="{55CEEF7E-98C5-40BC-941B-88FA9196B7B7}"/>
              </a:ext>
            </a:extLst>
          </p:cNvPr>
          <p:cNvPicPr>
            <a:picLocks noGrp="1" noChangeAspect="1"/>
          </p:cNvPicPr>
          <p:nvPr>
            <p:ph type="pic" sz="quarter" idx="13"/>
          </p:nvPr>
        </p:nvPicPr>
        <p:blipFill>
          <a:blip r:embed="rId3"/>
          <a:srcRect l="7917" r="7917"/>
          <a:stretch/>
        </p:blipFill>
        <p:spPr/>
      </p:pic>
      <p:sp>
        <p:nvSpPr>
          <p:cNvPr id="5" name="Content Placeholder 4">
            <a:extLst>
              <a:ext uri="{FF2B5EF4-FFF2-40B4-BE49-F238E27FC236}">
                <a16:creationId xmlns:a16="http://schemas.microsoft.com/office/drawing/2014/main" id="{07F79409-2936-4FDC-BF6F-45FC9FDA836A}"/>
              </a:ext>
            </a:extLst>
          </p:cNvPr>
          <p:cNvSpPr>
            <a:spLocks noGrp="1"/>
          </p:cNvSpPr>
          <p:nvPr>
            <p:ph idx="1"/>
          </p:nvPr>
        </p:nvSpPr>
        <p:spPr/>
        <p:txBody>
          <a:bodyPr/>
          <a:lstStyle/>
          <a:p>
            <a:r>
              <a:rPr lang="en-US" dirty="0"/>
              <a:t>Domestic Violence Basics</a:t>
            </a:r>
          </a:p>
          <a:p>
            <a:endParaRPr lang="en-US" dirty="0"/>
          </a:p>
          <a:p>
            <a:r>
              <a:rPr lang="en-US" dirty="0"/>
              <a:t>Your Role as a Professional</a:t>
            </a:r>
          </a:p>
          <a:p>
            <a:endParaRPr lang="en-US" dirty="0"/>
          </a:p>
          <a:p>
            <a:r>
              <a:rPr lang="en-US" dirty="0"/>
              <a:t>DV-Informed Strategies to Work with Survivors, Abusers, and Children</a:t>
            </a:r>
          </a:p>
          <a:p>
            <a:endParaRPr lang="en-US" dirty="0"/>
          </a:p>
        </p:txBody>
      </p:sp>
      <p:pic>
        <p:nvPicPr>
          <p:cNvPr id="15" name="Picture Placeholder 14">
            <a:extLst>
              <a:ext uri="{FF2B5EF4-FFF2-40B4-BE49-F238E27FC236}">
                <a16:creationId xmlns:a16="http://schemas.microsoft.com/office/drawing/2014/main" id="{949D770F-0604-41BE-87F0-65B08CC353C6}"/>
              </a:ext>
            </a:extLst>
          </p:cNvPr>
          <p:cNvPicPr>
            <a:picLocks noGrp="1" noChangeAspect="1"/>
          </p:cNvPicPr>
          <p:nvPr>
            <p:ph type="pic" sz="quarter" idx="15"/>
          </p:nvPr>
        </p:nvPicPr>
        <p:blipFill>
          <a:blip r:embed="rId4"/>
          <a:srcRect t="1832" b="1832"/>
          <a:stretch/>
        </p:blipFill>
        <p:spPr/>
      </p:pic>
      <p:pic>
        <p:nvPicPr>
          <p:cNvPr id="17" name="Picture Placeholder 16" descr="Person with child">
            <a:extLst>
              <a:ext uri="{FF2B5EF4-FFF2-40B4-BE49-F238E27FC236}">
                <a16:creationId xmlns:a16="http://schemas.microsoft.com/office/drawing/2014/main" id="{B9BCE927-4F46-4797-9BD3-B816E2B4CEA5}"/>
              </a:ext>
            </a:extLst>
          </p:cNvPr>
          <p:cNvPicPr>
            <a:picLocks noGrp="1" noChangeAspect="1"/>
          </p:cNvPicPr>
          <p:nvPr>
            <p:ph type="pic" sz="quarter" idx="14"/>
          </p:nvPr>
        </p:nvPicPr>
        <p:blipFill>
          <a:blip r:embed="rId5"/>
          <a:srcRect l="16031" r="16031"/>
          <a:stretch/>
        </p:blipFill>
        <p:spPr>
          <a:xfrm>
            <a:off x="9081588" y="3896475"/>
            <a:ext cx="3109415" cy="3055044"/>
          </a:xfrm>
        </p:spPr>
      </p:pic>
    </p:spTree>
    <p:extLst>
      <p:ext uri="{BB962C8B-B14F-4D97-AF65-F5344CB8AC3E}">
        <p14:creationId xmlns:p14="http://schemas.microsoft.com/office/powerpoint/2010/main" val="1912948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67F229A-48C3-4BE7-96EC-3C05DC7FB720}"/>
              </a:ext>
            </a:extLst>
          </p:cNvPr>
          <p:cNvSpPr>
            <a:spLocks noGrp="1"/>
          </p:cNvSpPr>
          <p:nvPr>
            <p:ph type="title"/>
          </p:nvPr>
        </p:nvSpPr>
        <p:spPr/>
        <p:txBody>
          <a:bodyPr/>
          <a:lstStyle/>
          <a:p>
            <a:r>
              <a:rPr lang="en-US" b="1" i="0" dirty="0">
                <a:latin typeface="+mn-lt"/>
              </a:rPr>
              <a:t>Working with Survivors</a:t>
            </a:r>
          </a:p>
        </p:txBody>
      </p:sp>
    </p:spTree>
    <p:extLst>
      <p:ext uri="{BB962C8B-B14F-4D97-AF65-F5344CB8AC3E}">
        <p14:creationId xmlns:p14="http://schemas.microsoft.com/office/powerpoint/2010/main" val="292159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069B-8878-2E9B-4DFB-1B6647C85E8F}"/>
              </a:ext>
            </a:extLst>
          </p:cNvPr>
          <p:cNvSpPr>
            <a:spLocks noGrp="1"/>
          </p:cNvSpPr>
          <p:nvPr>
            <p:ph type="title"/>
          </p:nvPr>
        </p:nvSpPr>
        <p:spPr/>
        <p:txBody>
          <a:bodyPr/>
          <a:lstStyle/>
          <a:p>
            <a:r>
              <a:rPr lang="en-US" b="1" i="0" dirty="0">
                <a:latin typeface="+mn-lt"/>
              </a:rPr>
              <a:t>Keep the Survivor’s Perspective at the Forefront – Rachel’s Story</a:t>
            </a:r>
          </a:p>
        </p:txBody>
      </p:sp>
      <p:pic>
        <p:nvPicPr>
          <p:cNvPr id="7" name="the_story_of_rachel (540p)">
            <a:hlinkClick r:id="" action="ppaction://media"/>
            <a:extLst>
              <a:ext uri="{FF2B5EF4-FFF2-40B4-BE49-F238E27FC236}">
                <a16:creationId xmlns:a16="http://schemas.microsoft.com/office/drawing/2014/main" id="{7D2254D3-6543-F84A-7A5C-2D2C2876595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59019" y="1690688"/>
            <a:ext cx="6073962" cy="4555037"/>
          </a:xfrm>
        </p:spPr>
      </p:pic>
    </p:spTree>
    <p:extLst>
      <p:ext uri="{BB962C8B-B14F-4D97-AF65-F5344CB8AC3E}">
        <p14:creationId xmlns:p14="http://schemas.microsoft.com/office/powerpoint/2010/main" val="229165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2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0CF4-F324-AB73-5481-9464B7DEE5D9}"/>
              </a:ext>
            </a:extLst>
          </p:cNvPr>
          <p:cNvSpPr>
            <a:spLocks noGrp="1"/>
          </p:cNvSpPr>
          <p:nvPr>
            <p:ph type="title"/>
          </p:nvPr>
        </p:nvSpPr>
        <p:spPr/>
        <p:txBody>
          <a:bodyPr/>
          <a:lstStyle/>
          <a:p>
            <a:r>
              <a:rPr lang="en-US" b="1" i="0" dirty="0">
                <a:latin typeface="+mn-lt"/>
              </a:rPr>
              <a:t>Domestic Violence Survivors</a:t>
            </a:r>
          </a:p>
        </p:txBody>
      </p:sp>
      <p:sp>
        <p:nvSpPr>
          <p:cNvPr id="3" name="Content Placeholder 2">
            <a:extLst>
              <a:ext uri="{FF2B5EF4-FFF2-40B4-BE49-F238E27FC236}">
                <a16:creationId xmlns:a16="http://schemas.microsoft.com/office/drawing/2014/main" id="{933B52B0-CB3F-A344-7C27-9F627A92D42A}"/>
              </a:ext>
            </a:extLst>
          </p:cNvPr>
          <p:cNvSpPr>
            <a:spLocks noGrp="1"/>
          </p:cNvSpPr>
          <p:nvPr>
            <p:ph idx="1"/>
          </p:nvPr>
        </p:nvSpPr>
        <p:spPr/>
        <p:txBody>
          <a:bodyPr/>
          <a:lstStyle/>
          <a:p>
            <a:r>
              <a:rPr lang="en-US" dirty="0"/>
              <a:t>Seek out her protective factors – challenge yourself and your thoughts!</a:t>
            </a:r>
          </a:p>
          <a:p>
            <a:r>
              <a:rPr lang="en-US" dirty="0"/>
              <a:t>Trust comes from transparency</a:t>
            </a:r>
          </a:p>
          <a:p>
            <a:r>
              <a:rPr lang="en-US" dirty="0"/>
              <a:t>Recognize she knows her abuser best</a:t>
            </a:r>
          </a:p>
          <a:p>
            <a:r>
              <a:rPr lang="en-US" dirty="0"/>
              <a:t>Timing is safety</a:t>
            </a:r>
          </a:p>
          <a:p>
            <a:r>
              <a:rPr lang="en-US" b="1" dirty="0"/>
              <a:t>Do not recommend couples counseling</a:t>
            </a:r>
          </a:p>
        </p:txBody>
      </p:sp>
    </p:spTree>
    <p:extLst>
      <p:ext uri="{BB962C8B-B14F-4D97-AF65-F5344CB8AC3E}">
        <p14:creationId xmlns:p14="http://schemas.microsoft.com/office/powerpoint/2010/main" val="3409838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67F229A-48C3-4BE7-96EC-3C05DC7FB720}"/>
              </a:ext>
            </a:extLst>
          </p:cNvPr>
          <p:cNvSpPr>
            <a:spLocks noGrp="1"/>
          </p:cNvSpPr>
          <p:nvPr>
            <p:ph type="title"/>
          </p:nvPr>
        </p:nvSpPr>
        <p:spPr/>
        <p:txBody>
          <a:bodyPr/>
          <a:lstStyle/>
          <a:p>
            <a:r>
              <a:rPr lang="en-US" b="1" i="0" dirty="0">
                <a:latin typeface="+mn-lt"/>
              </a:rPr>
              <a:t>Working with Abusers</a:t>
            </a:r>
          </a:p>
        </p:txBody>
      </p:sp>
    </p:spTree>
    <p:extLst>
      <p:ext uri="{BB962C8B-B14F-4D97-AF65-F5344CB8AC3E}">
        <p14:creationId xmlns:p14="http://schemas.microsoft.com/office/powerpoint/2010/main" val="3653282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1C3C-BF55-F4E1-244A-D3AAFAD1171C}"/>
              </a:ext>
            </a:extLst>
          </p:cNvPr>
          <p:cNvSpPr>
            <a:spLocks noGrp="1"/>
          </p:cNvSpPr>
          <p:nvPr>
            <p:ph type="title"/>
          </p:nvPr>
        </p:nvSpPr>
        <p:spPr/>
        <p:txBody>
          <a:bodyPr/>
          <a:lstStyle/>
          <a:p>
            <a:r>
              <a:rPr lang="en-US" b="1" i="0" dirty="0">
                <a:latin typeface="+mn-lt"/>
              </a:rPr>
              <a:t>Domestic Violence Abusers</a:t>
            </a:r>
          </a:p>
        </p:txBody>
      </p:sp>
      <p:sp>
        <p:nvSpPr>
          <p:cNvPr id="3" name="Content Placeholder 2">
            <a:extLst>
              <a:ext uri="{FF2B5EF4-FFF2-40B4-BE49-F238E27FC236}">
                <a16:creationId xmlns:a16="http://schemas.microsoft.com/office/drawing/2014/main" id="{0ED74593-4D35-BD71-36A9-15AA305F0FB9}"/>
              </a:ext>
            </a:extLst>
          </p:cNvPr>
          <p:cNvSpPr>
            <a:spLocks noGrp="1"/>
          </p:cNvSpPr>
          <p:nvPr>
            <p:ph idx="1"/>
          </p:nvPr>
        </p:nvSpPr>
        <p:spPr/>
        <p:txBody>
          <a:bodyPr/>
          <a:lstStyle/>
          <a:p>
            <a:r>
              <a:rPr lang="en-US" dirty="0"/>
              <a:t>Recognize domestic violence as his parenting choice and not just how he is as a partner</a:t>
            </a:r>
          </a:p>
          <a:p>
            <a:r>
              <a:rPr lang="en-US" dirty="0"/>
              <a:t>The survivor’s “side” as the default</a:t>
            </a:r>
          </a:p>
          <a:p>
            <a:r>
              <a:rPr lang="en-US" dirty="0"/>
              <a:t>Point out his controlling behaviors</a:t>
            </a:r>
          </a:p>
          <a:p>
            <a:r>
              <a:rPr lang="en-US" dirty="0"/>
              <a:t>Talk about the children and their experiences</a:t>
            </a:r>
          </a:p>
          <a:p>
            <a:r>
              <a:rPr lang="en-US" b="1" dirty="0"/>
              <a:t>Do not recommend couples counseling or anger management</a:t>
            </a:r>
          </a:p>
        </p:txBody>
      </p:sp>
    </p:spTree>
    <p:extLst>
      <p:ext uri="{BB962C8B-B14F-4D97-AF65-F5344CB8AC3E}">
        <p14:creationId xmlns:p14="http://schemas.microsoft.com/office/powerpoint/2010/main" val="4250217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A265-3D7F-59F1-87E0-274D017E0A49}"/>
              </a:ext>
            </a:extLst>
          </p:cNvPr>
          <p:cNvSpPr>
            <a:spLocks noGrp="1"/>
          </p:cNvSpPr>
          <p:nvPr>
            <p:ph type="title"/>
          </p:nvPr>
        </p:nvSpPr>
        <p:spPr/>
        <p:txBody>
          <a:bodyPr/>
          <a:lstStyle/>
          <a:p>
            <a:r>
              <a:rPr lang="en-US" b="1" i="0" dirty="0">
                <a:latin typeface="+mn-lt"/>
              </a:rPr>
              <a:t>Obstacles for Change</a:t>
            </a:r>
          </a:p>
        </p:txBody>
      </p:sp>
      <p:sp>
        <p:nvSpPr>
          <p:cNvPr id="3" name="Content Placeholder 2">
            <a:extLst>
              <a:ext uri="{FF2B5EF4-FFF2-40B4-BE49-F238E27FC236}">
                <a16:creationId xmlns:a16="http://schemas.microsoft.com/office/drawing/2014/main" id="{864E83D0-5680-F503-A753-91F5AE0921F3}"/>
              </a:ext>
            </a:extLst>
          </p:cNvPr>
          <p:cNvSpPr>
            <a:spLocks noGrp="1"/>
          </p:cNvSpPr>
          <p:nvPr>
            <p:ph idx="1"/>
          </p:nvPr>
        </p:nvSpPr>
        <p:spPr/>
        <p:txBody>
          <a:bodyPr/>
          <a:lstStyle/>
          <a:p>
            <a:r>
              <a:rPr lang="en-US" dirty="0"/>
              <a:t>Denial</a:t>
            </a:r>
          </a:p>
          <a:p>
            <a:r>
              <a:rPr lang="en-US" dirty="0"/>
              <a:t>Minimization</a:t>
            </a:r>
          </a:p>
          <a:p>
            <a:r>
              <a:rPr lang="en-US" dirty="0"/>
              <a:t>Lack of empathy for the survivor</a:t>
            </a:r>
          </a:p>
          <a:p>
            <a:endParaRPr lang="en-US" dirty="0"/>
          </a:p>
          <a:p>
            <a:endParaRPr lang="en-US" dirty="0"/>
          </a:p>
          <a:p>
            <a:pPr marL="0" indent="0">
              <a:buNone/>
            </a:pPr>
            <a:r>
              <a:rPr lang="en-US" sz="1400" dirty="0"/>
              <a:t>Lundy Bancroft, 2024</a:t>
            </a:r>
          </a:p>
          <a:p>
            <a:pPr marL="0" indent="0">
              <a:buNone/>
            </a:pPr>
            <a:endParaRPr lang="en-US" dirty="0"/>
          </a:p>
        </p:txBody>
      </p:sp>
    </p:spTree>
    <p:extLst>
      <p:ext uri="{BB962C8B-B14F-4D97-AF65-F5344CB8AC3E}">
        <p14:creationId xmlns:p14="http://schemas.microsoft.com/office/powerpoint/2010/main" val="1485240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A265-3D7F-59F1-87E0-274D017E0A49}"/>
              </a:ext>
            </a:extLst>
          </p:cNvPr>
          <p:cNvSpPr>
            <a:spLocks noGrp="1"/>
          </p:cNvSpPr>
          <p:nvPr>
            <p:ph type="title"/>
          </p:nvPr>
        </p:nvSpPr>
        <p:spPr/>
        <p:txBody>
          <a:bodyPr/>
          <a:lstStyle/>
          <a:p>
            <a:r>
              <a:rPr lang="en-US" b="1" i="0" dirty="0">
                <a:latin typeface="+mn-lt"/>
              </a:rPr>
              <a:t>Elements of Change</a:t>
            </a:r>
          </a:p>
        </p:txBody>
      </p:sp>
      <p:sp>
        <p:nvSpPr>
          <p:cNvPr id="3" name="Content Placeholder 2">
            <a:extLst>
              <a:ext uri="{FF2B5EF4-FFF2-40B4-BE49-F238E27FC236}">
                <a16:creationId xmlns:a16="http://schemas.microsoft.com/office/drawing/2014/main" id="{864E83D0-5680-F503-A753-91F5AE0921F3}"/>
              </a:ext>
            </a:extLst>
          </p:cNvPr>
          <p:cNvSpPr>
            <a:spLocks noGrp="1"/>
          </p:cNvSpPr>
          <p:nvPr>
            <p:ph idx="1"/>
          </p:nvPr>
        </p:nvSpPr>
        <p:spPr/>
        <p:txBody>
          <a:bodyPr/>
          <a:lstStyle/>
          <a:p>
            <a:r>
              <a:rPr lang="en-US" dirty="0"/>
              <a:t>Consequences</a:t>
            </a:r>
          </a:p>
          <a:p>
            <a:r>
              <a:rPr lang="en-US" dirty="0"/>
              <a:t>Education</a:t>
            </a:r>
          </a:p>
          <a:p>
            <a:r>
              <a:rPr lang="en-US" dirty="0"/>
              <a:t>Confrontation</a:t>
            </a:r>
          </a:p>
          <a:p>
            <a:r>
              <a:rPr lang="en-US" dirty="0"/>
              <a:t>Accountability</a:t>
            </a:r>
          </a:p>
          <a:p>
            <a:endParaRPr lang="en-US" dirty="0"/>
          </a:p>
          <a:p>
            <a:pPr marL="0" indent="0">
              <a:buNone/>
            </a:pPr>
            <a:r>
              <a:rPr lang="en-US" sz="1400" dirty="0"/>
              <a:t>Lundy Bancroft, 2024</a:t>
            </a:r>
          </a:p>
          <a:p>
            <a:pPr marL="0" indent="0">
              <a:buNone/>
            </a:pPr>
            <a:endParaRPr lang="en-US" dirty="0"/>
          </a:p>
        </p:txBody>
      </p:sp>
    </p:spTree>
    <p:extLst>
      <p:ext uri="{BB962C8B-B14F-4D97-AF65-F5344CB8AC3E}">
        <p14:creationId xmlns:p14="http://schemas.microsoft.com/office/powerpoint/2010/main" val="2761084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67F229A-48C3-4BE7-96EC-3C05DC7FB720}"/>
              </a:ext>
            </a:extLst>
          </p:cNvPr>
          <p:cNvSpPr>
            <a:spLocks noGrp="1"/>
          </p:cNvSpPr>
          <p:nvPr>
            <p:ph type="title"/>
          </p:nvPr>
        </p:nvSpPr>
        <p:spPr/>
        <p:txBody>
          <a:bodyPr/>
          <a:lstStyle/>
          <a:p>
            <a:r>
              <a:rPr lang="en-US" b="1" i="0" dirty="0">
                <a:latin typeface="+mn-lt"/>
              </a:rPr>
              <a:t>Working with Children</a:t>
            </a:r>
          </a:p>
        </p:txBody>
      </p:sp>
      <p:sp>
        <p:nvSpPr>
          <p:cNvPr id="14" name="Slide Number Placeholder 13">
            <a:extLst>
              <a:ext uri="{FF2B5EF4-FFF2-40B4-BE49-F238E27FC236}">
                <a16:creationId xmlns:a16="http://schemas.microsoft.com/office/drawing/2014/main" id="{C1EA167B-7079-4284-997F-7309C510B763}"/>
              </a:ext>
            </a:extLst>
          </p:cNvPr>
          <p:cNvSpPr>
            <a:spLocks noGrp="1"/>
          </p:cNvSpPr>
          <p:nvPr>
            <p:ph type="sldNum" sz="quarter" idx="12"/>
          </p:nvPr>
        </p:nvSpPr>
        <p:spPr/>
        <p:txBody>
          <a:bodyPr/>
          <a:lstStyle/>
          <a:p>
            <a:fld id="{B9713C8C-8E70-45D5-AE59-23E60168254E}" type="slidenum">
              <a:rPr lang="en-US" smtClean="0"/>
              <a:t>27</a:t>
            </a:fld>
            <a:endParaRPr lang="en-US" dirty="0"/>
          </a:p>
        </p:txBody>
      </p:sp>
    </p:spTree>
    <p:extLst>
      <p:ext uri="{BB962C8B-B14F-4D97-AF65-F5344CB8AC3E}">
        <p14:creationId xmlns:p14="http://schemas.microsoft.com/office/powerpoint/2010/main" val="2935424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C3B4F-0FA8-FF3B-65CB-F2D14C4B5C02}"/>
              </a:ext>
            </a:extLst>
          </p:cNvPr>
          <p:cNvSpPr>
            <a:spLocks noGrp="1"/>
          </p:cNvSpPr>
          <p:nvPr>
            <p:ph type="title"/>
          </p:nvPr>
        </p:nvSpPr>
        <p:spPr/>
        <p:txBody>
          <a:bodyPr/>
          <a:lstStyle/>
          <a:p>
            <a:r>
              <a:rPr lang="en-US" b="1" i="0" dirty="0">
                <a:latin typeface="+mn-lt"/>
              </a:rPr>
              <a:t>Children Affected by Domestic Violence</a:t>
            </a:r>
          </a:p>
        </p:txBody>
      </p:sp>
      <p:sp>
        <p:nvSpPr>
          <p:cNvPr id="3" name="Content Placeholder 2">
            <a:extLst>
              <a:ext uri="{FF2B5EF4-FFF2-40B4-BE49-F238E27FC236}">
                <a16:creationId xmlns:a16="http://schemas.microsoft.com/office/drawing/2014/main" id="{BAB518E2-F3C9-811F-28F6-F0BAB7264304}"/>
              </a:ext>
            </a:extLst>
          </p:cNvPr>
          <p:cNvSpPr>
            <a:spLocks noGrp="1"/>
          </p:cNvSpPr>
          <p:nvPr>
            <p:ph idx="1"/>
          </p:nvPr>
        </p:nvSpPr>
        <p:spPr/>
        <p:txBody>
          <a:bodyPr/>
          <a:lstStyle/>
          <a:p>
            <a:r>
              <a:rPr lang="en-US" dirty="0"/>
              <a:t>All children are impacted by domestic violence regardless of if they witness the violence</a:t>
            </a:r>
          </a:p>
          <a:p>
            <a:r>
              <a:rPr lang="en-US" dirty="0"/>
              <a:t>Recognize the default: children’s best interests are served in-home</a:t>
            </a:r>
          </a:p>
          <a:p>
            <a:r>
              <a:rPr lang="en-US" dirty="0"/>
              <a:t>Children become confused about who is responsible for the abuser’s behavior</a:t>
            </a:r>
          </a:p>
          <a:p>
            <a:r>
              <a:rPr lang="en-US" dirty="0"/>
              <a:t>Importance of therapy</a:t>
            </a:r>
          </a:p>
        </p:txBody>
      </p:sp>
    </p:spTree>
    <p:extLst>
      <p:ext uri="{BB962C8B-B14F-4D97-AF65-F5344CB8AC3E}">
        <p14:creationId xmlns:p14="http://schemas.microsoft.com/office/powerpoint/2010/main" val="3416565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5109-0F7D-75A7-010C-808E68E4FE48}"/>
              </a:ext>
            </a:extLst>
          </p:cNvPr>
          <p:cNvSpPr>
            <a:spLocks noGrp="1"/>
          </p:cNvSpPr>
          <p:nvPr>
            <p:ph type="title"/>
          </p:nvPr>
        </p:nvSpPr>
        <p:spPr/>
        <p:txBody>
          <a:bodyPr/>
          <a:lstStyle/>
          <a:p>
            <a:r>
              <a:rPr lang="en-US" b="1" i="0" dirty="0">
                <a:latin typeface="+mn-lt"/>
              </a:rPr>
              <a:t>Resilience in Children   </a:t>
            </a:r>
            <a:r>
              <a:rPr lang="en-US" sz="1200" i="0" dirty="0">
                <a:latin typeface="+mn-lt"/>
              </a:rPr>
              <a:t>(Bancroft, 2024)</a:t>
            </a:r>
            <a:endParaRPr lang="en-US" i="0" dirty="0">
              <a:latin typeface="+mn-lt"/>
            </a:endParaRPr>
          </a:p>
        </p:txBody>
      </p:sp>
      <p:sp>
        <p:nvSpPr>
          <p:cNvPr id="3" name="Content Placeholder 2">
            <a:extLst>
              <a:ext uri="{FF2B5EF4-FFF2-40B4-BE49-F238E27FC236}">
                <a16:creationId xmlns:a16="http://schemas.microsoft.com/office/drawing/2014/main" id="{D8E10636-396D-46B6-6D76-3327167633AC}"/>
              </a:ext>
            </a:extLst>
          </p:cNvPr>
          <p:cNvSpPr>
            <a:spLocks noGrp="1"/>
          </p:cNvSpPr>
          <p:nvPr>
            <p:ph sz="half" idx="1"/>
          </p:nvPr>
        </p:nvSpPr>
        <p:spPr/>
        <p:txBody>
          <a:bodyPr/>
          <a:lstStyle/>
          <a:p>
            <a:r>
              <a:rPr lang="en-US" dirty="0"/>
              <a:t>Strength of mother-child relationship</a:t>
            </a:r>
          </a:p>
          <a:p>
            <a:r>
              <a:rPr lang="en-US" dirty="0"/>
              <a:t>Mother’s protectiveness</a:t>
            </a:r>
          </a:p>
          <a:p>
            <a:r>
              <a:rPr lang="en-US" dirty="0"/>
              <a:t>Strength of sibling relationships</a:t>
            </a:r>
          </a:p>
          <a:p>
            <a:r>
              <a:rPr lang="en-US" dirty="0"/>
              <a:t>Other healthy relatives</a:t>
            </a:r>
          </a:p>
          <a:p>
            <a:r>
              <a:rPr lang="en-US" dirty="0"/>
              <a:t>Strength of peer relationships</a:t>
            </a:r>
          </a:p>
        </p:txBody>
      </p:sp>
      <p:sp>
        <p:nvSpPr>
          <p:cNvPr id="4" name="Content Placeholder 3">
            <a:extLst>
              <a:ext uri="{FF2B5EF4-FFF2-40B4-BE49-F238E27FC236}">
                <a16:creationId xmlns:a16="http://schemas.microsoft.com/office/drawing/2014/main" id="{FDC2672C-ED25-77F3-09C2-693211F509D7}"/>
              </a:ext>
            </a:extLst>
          </p:cNvPr>
          <p:cNvSpPr>
            <a:spLocks noGrp="1"/>
          </p:cNvSpPr>
          <p:nvPr>
            <p:ph sz="half" idx="2"/>
          </p:nvPr>
        </p:nvSpPr>
        <p:spPr/>
        <p:txBody>
          <a:bodyPr/>
          <a:lstStyle/>
          <a:p>
            <a:r>
              <a:rPr lang="en-US" dirty="0"/>
              <a:t>Positive school experiences and relationships</a:t>
            </a:r>
          </a:p>
          <a:p>
            <a:r>
              <a:rPr lang="en-US" dirty="0"/>
              <a:t>Positive activities</a:t>
            </a:r>
          </a:p>
          <a:p>
            <a:r>
              <a:rPr lang="en-US" dirty="0"/>
              <a:t>Expressiveness</a:t>
            </a:r>
          </a:p>
          <a:p>
            <a:r>
              <a:rPr lang="en-US" dirty="0"/>
              <a:t>Safe feeling places to go</a:t>
            </a:r>
          </a:p>
          <a:p>
            <a:r>
              <a:rPr lang="en-US" dirty="0"/>
              <a:t>Not feeling guilty/blaming mom</a:t>
            </a:r>
          </a:p>
        </p:txBody>
      </p:sp>
    </p:spTree>
    <p:extLst>
      <p:ext uri="{BB962C8B-B14F-4D97-AF65-F5344CB8AC3E}">
        <p14:creationId xmlns:p14="http://schemas.microsoft.com/office/powerpoint/2010/main" val="3107434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E3A6B9C-61DE-478A-BBBB-7765E56378A3}"/>
              </a:ext>
            </a:extLst>
          </p:cNvPr>
          <p:cNvPicPr>
            <a:picLocks noGrp="1" noChangeAspect="1"/>
          </p:cNvPicPr>
          <p:nvPr>
            <p:ph type="pic" sz="quarter" idx="13"/>
          </p:nvPr>
        </p:nvPicPr>
        <p:blipFill>
          <a:blip r:embed="rId2"/>
          <a:srcRect l="17423" r="17423"/>
          <a:stretch/>
        </p:blipFill>
        <p:spPr/>
      </p:pic>
      <p:pic>
        <p:nvPicPr>
          <p:cNvPr id="9" name="Picture Placeholder 8">
            <a:extLst>
              <a:ext uri="{FF2B5EF4-FFF2-40B4-BE49-F238E27FC236}">
                <a16:creationId xmlns:a16="http://schemas.microsoft.com/office/drawing/2014/main" id="{62E8AA20-DC84-4901-B726-97173C509248}"/>
              </a:ext>
            </a:extLst>
          </p:cNvPr>
          <p:cNvPicPr>
            <a:picLocks noGrp="1" noChangeAspect="1"/>
          </p:cNvPicPr>
          <p:nvPr>
            <p:ph type="pic" sz="quarter" idx="14"/>
          </p:nvPr>
        </p:nvPicPr>
        <p:blipFill>
          <a:blip r:embed="rId3"/>
          <a:srcRect l="7496" r="7496"/>
          <a:stretch/>
        </p:blipFill>
        <p:spPr/>
      </p:pic>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5293480" y="4777747"/>
            <a:ext cx="6108192" cy="1463040"/>
          </a:xfrm>
        </p:spPr>
        <p:txBody>
          <a:bodyPr/>
          <a:lstStyle/>
          <a:p>
            <a:r>
              <a:rPr lang="en-US" sz="4800" b="1" i="0" dirty="0">
                <a:latin typeface="+mn-lt"/>
              </a:rPr>
              <a:t>Domestic Violence Basics</a:t>
            </a:r>
            <a:endParaRPr lang="en-US" b="1" i="0" dirty="0">
              <a:latin typeface="+mn-lt"/>
            </a:endParaRPr>
          </a:p>
        </p:txBody>
      </p:sp>
    </p:spTree>
    <p:extLst>
      <p:ext uri="{BB962C8B-B14F-4D97-AF65-F5344CB8AC3E}">
        <p14:creationId xmlns:p14="http://schemas.microsoft.com/office/powerpoint/2010/main" val="1633727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5109-0F7D-75A7-010C-808E68E4FE48}"/>
              </a:ext>
            </a:extLst>
          </p:cNvPr>
          <p:cNvSpPr>
            <a:spLocks noGrp="1"/>
          </p:cNvSpPr>
          <p:nvPr>
            <p:ph type="title"/>
          </p:nvPr>
        </p:nvSpPr>
        <p:spPr/>
        <p:txBody>
          <a:bodyPr/>
          <a:lstStyle/>
          <a:p>
            <a:r>
              <a:rPr lang="en-US" b="1" i="0" dirty="0">
                <a:latin typeface="+mn-lt"/>
              </a:rPr>
              <a:t>Children heal through…   </a:t>
            </a:r>
            <a:r>
              <a:rPr lang="en-US" sz="1200" i="0" dirty="0">
                <a:latin typeface="+mn-lt"/>
              </a:rPr>
              <a:t>(Bancroft, 2024)</a:t>
            </a:r>
            <a:endParaRPr lang="en-US" i="0" dirty="0">
              <a:latin typeface="+mn-lt"/>
            </a:endParaRPr>
          </a:p>
        </p:txBody>
      </p:sp>
      <p:sp>
        <p:nvSpPr>
          <p:cNvPr id="3" name="Content Placeholder 2">
            <a:extLst>
              <a:ext uri="{FF2B5EF4-FFF2-40B4-BE49-F238E27FC236}">
                <a16:creationId xmlns:a16="http://schemas.microsoft.com/office/drawing/2014/main" id="{D8E10636-396D-46B6-6D76-3327167633AC}"/>
              </a:ext>
            </a:extLst>
          </p:cNvPr>
          <p:cNvSpPr>
            <a:spLocks noGrp="1"/>
          </p:cNvSpPr>
          <p:nvPr>
            <p:ph sz="half" idx="1"/>
          </p:nvPr>
        </p:nvSpPr>
        <p:spPr>
          <a:xfrm>
            <a:off x="838199" y="2011680"/>
            <a:ext cx="10269071" cy="4160520"/>
          </a:xfrm>
        </p:spPr>
        <p:txBody>
          <a:bodyPr/>
          <a:lstStyle/>
          <a:p>
            <a:r>
              <a:rPr lang="en-US" dirty="0"/>
              <a:t>Repairing connection to mom and siblings</a:t>
            </a:r>
          </a:p>
          <a:p>
            <a:r>
              <a:rPr lang="en-US" dirty="0"/>
              <a:t>Experiencing increased safety</a:t>
            </a:r>
          </a:p>
          <a:p>
            <a:r>
              <a:rPr lang="en-US" dirty="0"/>
              <a:t>Healthy and attuned relationships with adults</a:t>
            </a:r>
          </a:p>
          <a:p>
            <a:r>
              <a:rPr lang="en-US" dirty="0"/>
              <a:t>Receiving appropriate reactions to their disclosures</a:t>
            </a:r>
          </a:p>
          <a:p>
            <a:r>
              <a:rPr lang="en-US" dirty="0"/>
              <a:t>Expressing and processing their experiences and distress</a:t>
            </a:r>
          </a:p>
          <a:p>
            <a:r>
              <a:rPr lang="en-US" dirty="0"/>
              <a:t>Learning healthy values</a:t>
            </a:r>
          </a:p>
        </p:txBody>
      </p:sp>
    </p:spTree>
    <p:extLst>
      <p:ext uri="{BB962C8B-B14F-4D97-AF65-F5344CB8AC3E}">
        <p14:creationId xmlns:p14="http://schemas.microsoft.com/office/powerpoint/2010/main" val="6355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3B97-D099-0C13-3243-3F622E7736F4}"/>
              </a:ext>
            </a:extLst>
          </p:cNvPr>
          <p:cNvSpPr>
            <a:spLocks noGrp="1"/>
          </p:cNvSpPr>
          <p:nvPr>
            <p:ph type="title"/>
          </p:nvPr>
        </p:nvSpPr>
        <p:spPr/>
        <p:txBody>
          <a:bodyPr/>
          <a:lstStyle/>
          <a:p>
            <a:r>
              <a:rPr lang="en-US" b="1" i="0" dirty="0">
                <a:latin typeface="+mn-lt"/>
              </a:rPr>
              <a:t>Questions?</a:t>
            </a:r>
          </a:p>
        </p:txBody>
      </p:sp>
      <p:sp>
        <p:nvSpPr>
          <p:cNvPr id="6" name="Content Placeholder 5">
            <a:extLst>
              <a:ext uri="{FF2B5EF4-FFF2-40B4-BE49-F238E27FC236}">
                <a16:creationId xmlns:a16="http://schemas.microsoft.com/office/drawing/2014/main" id="{677F0D8F-7666-86CA-7131-58128B1A6331}"/>
              </a:ext>
            </a:extLst>
          </p:cNvPr>
          <p:cNvSpPr>
            <a:spLocks noGrp="1"/>
          </p:cNvSpPr>
          <p:nvPr>
            <p:ph sz="quarter" idx="13"/>
          </p:nvPr>
        </p:nvSpPr>
        <p:spPr/>
        <p:txBody>
          <a:bodyPr/>
          <a:lstStyle/>
          <a:p>
            <a:r>
              <a:rPr lang="en-US" b="1" dirty="0"/>
              <a:t>Jamie Bahm</a:t>
            </a:r>
          </a:p>
          <a:p>
            <a:r>
              <a:rPr lang="en-US" dirty="0"/>
              <a:t>UNL Center on Children, Families and the Law</a:t>
            </a:r>
          </a:p>
          <a:p>
            <a:r>
              <a:rPr lang="en-US" dirty="0">
                <a:hlinkClick r:id="rId2"/>
              </a:rPr>
              <a:t>s-jfreema5@unl.edu</a:t>
            </a:r>
            <a:endParaRPr lang="en-US" dirty="0"/>
          </a:p>
          <a:p>
            <a:endParaRPr lang="en-US" dirty="0"/>
          </a:p>
          <a:p>
            <a:r>
              <a:rPr lang="en-US" b="1" dirty="0"/>
              <a:t>Kim Lauenroth</a:t>
            </a:r>
          </a:p>
          <a:p>
            <a:r>
              <a:rPr lang="en-US" dirty="0"/>
              <a:t>NE Department of Health and Human Services</a:t>
            </a:r>
          </a:p>
          <a:p>
            <a:r>
              <a:rPr lang="en-US" dirty="0"/>
              <a:t>Kim.Lauenroth@nebraska.gov</a:t>
            </a:r>
          </a:p>
        </p:txBody>
      </p:sp>
    </p:spTree>
    <p:extLst>
      <p:ext uri="{BB962C8B-B14F-4D97-AF65-F5344CB8AC3E}">
        <p14:creationId xmlns:p14="http://schemas.microsoft.com/office/powerpoint/2010/main" val="681513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E65FC-9EE3-5F59-A6B2-5F2D08292FAD}"/>
              </a:ext>
            </a:extLst>
          </p:cNvPr>
          <p:cNvSpPr>
            <a:spLocks noGrp="1"/>
          </p:cNvSpPr>
          <p:nvPr>
            <p:ph type="title"/>
          </p:nvPr>
        </p:nvSpPr>
        <p:spPr/>
        <p:txBody>
          <a:bodyPr/>
          <a:lstStyle/>
          <a:p>
            <a:r>
              <a:rPr lang="en-US" b="1" i="0" dirty="0">
                <a:latin typeface="+mn-lt"/>
              </a:rPr>
              <a:t>References</a:t>
            </a:r>
          </a:p>
        </p:txBody>
      </p:sp>
      <p:sp>
        <p:nvSpPr>
          <p:cNvPr id="3" name="Content Placeholder 2">
            <a:extLst>
              <a:ext uri="{FF2B5EF4-FFF2-40B4-BE49-F238E27FC236}">
                <a16:creationId xmlns:a16="http://schemas.microsoft.com/office/drawing/2014/main" id="{DFE42978-37BC-54D4-19CF-A7216E23891B}"/>
              </a:ext>
            </a:extLst>
          </p:cNvPr>
          <p:cNvSpPr>
            <a:spLocks noGrp="1"/>
          </p:cNvSpPr>
          <p:nvPr>
            <p:ph idx="1"/>
          </p:nvPr>
        </p:nvSpPr>
        <p:spPr/>
        <p:txBody>
          <a:bodyPr/>
          <a:lstStyle/>
          <a:p>
            <a:r>
              <a:rPr lang="en-US" sz="1800" dirty="0">
                <a:effectLst/>
                <a:latin typeface="Aptos" panose="020B0004020202020204" pitchFamily="34" charset="0"/>
                <a:ea typeface="Times New Roman" panose="02020603050405020304" pitchFamily="18" charset="0"/>
                <a:cs typeface="Aptos" panose="020B0004020202020204" pitchFamily="34" charset="0"/>
              </a:rPr>
              <a:t>Bancroft, L. (2002). “Why does he do that?: Inside the minds of angry and controlling men”. Berkley Books.</a:t>
            </a:r>
          </a:p>
          <a:p>
            <a:r>
              <a:rPr lang="en-US" sz="1800" dirty="0">
                <a:latin typeface="Aptos" panose="020B0004020202020204" pitchFamily="34" charset="0"/>
              </a:rPr>
              <a:t>Bancroft, L. (2024, April). </a:t>
            </a:r>
            <a:r>
              <a:rPr lang="en-US" sz="1800" i="1" dirty="0">
                <a:latin typeface="Aptos" panose="020B0004020202020204" pitchFamily="34" charset="0"/>
              </a:rPr>
              <a:t>Working with Domestic Violence</a:t>
            </a:r>
            <a:r>
              <a:rPr lang="en-US" sz="1800" dirty="0">
                <a:latin typeface="Aptos" panose="020B0004020202020204" pitchFamily="34" charset="0"/>
              </a:rPr>
              <a:t>. Presentation sponsored by the Safe and Healthy Families Initiative in Lincoln, NE.</a:t>
            </a:r>
          </a:p>
          <a:p>
            <a:r>
              <a:rPr lang="en-US" sz="1800" dirty="0">
                <a:effectLst/>
                <a:latin typeface="Aptos" panose="020B0004020202020204" pitchFamily="34" charset="0"/>
                <a:ea typeface="Times New Roman" panose="02020603050405020304" pitchFamily="18" charset="0"/>
                <a:cs typeface="Aptos" panose="020B0004020202020204" pitchFamily="34" charset="0"/>
              </a:rPr>
              <a:t>Edleson, J.L., Mbilinyi, L.F., Shetty, S. K. (2021). Impact of domestic violence on children. </a:t>
            </a:r>
            <a:r>
              <a:rPr lang="en-US" sz="1800" i="1" dirty="0">
                <a:effectLst/>
                <a:latin typeface="Aptos" panose="020B0004020202020204" pitchFamily="34" charset="0"/>
                <a:ea typeface="Times New Roman" panose="02020603050405020304" pitchFamily="18" charset="0"/>
                <a:cs typeface="Aptos" panose="020B0004020202020204" pitchFamily="34" charset="0"/>
              </a:rPr>
              <a:t>Journal of Child Psychology</a:t>
            </a:r>
            <a:r>
              <a:rPr lang="en-US" sz="1800" dirty="0">
                <a:effectLst/>
                <a:latin typeface="Aptos" panose="020B0004020202020204" pitchFamily="34" charset="0"/>
                <a:ea typeface="Times New Roman" panose="02020603050405020304" pitchFamily="18" charset="0"/>
                <a:cs typeface="Aptos" panose="020B0004020202020204" pitchFamily="34" charset="0"/>
              </a:rPr>
              <a:t>, 45 (3), 123-135.</a:t>
            </a:r>
          </a:p>
          <a:p>
            <a:r>
              <a:rPr lang="en-US" sz="1800" dirty="0">
                <a:effectLst/>
                <a:latin typeface="Aptos" panose="020B0004020202020204" pitchFamily="34" charset="0"/>
                <a:ea typeface="Times New Roman" panose="02020603050405020304" pitchFamily="18" charset="0"/>
                <a:cs typeface="Aptos" panose="020B0004020202020204" pitchFamily="34" charset="0"/>
              </a:rPr>
              <a:t>McTavish, J. R., Hinton, N.A., Williams, L. </a:t>
            </a:r>
            <a:r>
              <a:rPr lang="en-US" sz="1800" dirty="0">
                <a:latin typeface="Aptos" panose="020B0004020202020204" pitchFamily="34" charset="0"/>
                <a:ea typeface="Times New Roman" panose="02020603050405020304" pitchFamily="18" charset="0"/>
                <a:cs typeface="Aptos" panose="020B0004020202020204" pitchFamily="34" charset="0"/>
              </a:rPr>
              <a:t>C. </a:t>
            </a:r>
            <a:r>
              <a:rPr lang="en-US" sz="1800" dirty="0">
                <a:effectLst/>
                <a:latin typeface="Aptos" panose="020B0004020202020204" pitchFamily="34" charset="0"/>
                <a:ea typeface="Times New Roman" panose="02020603050405020304" pitchFamily="18" charset="0"/>
                <a:cs typeface="Aptos" panose="020B0004020202020204" pitchFamily="34" charset="0"/>
              </a:rPr>
              <a:t>(2019). Mental health outcomes in children exposed to domestic violence. </a:t>
            </a:r>
            <a:r>
              <a:rPr lang="en-US" sz="1800" i="1" dirty="0">
                <a:effectLst/>
                <a:latin typeface="Aptos" panose="020B0004020202020204" pitchFamily="34" charset="0"/>
                <a:ea typeface="Times New Roman" panose="02020603050405020304" pitchFamily="18" charset="0"/>
                <a:cs typeface="Aptos" panose="020B0004020202020204" pitchFamily="34" charset="0"/>
              </a:rPr>
              <a:t>Pediatrics and Child Health</a:t>
            </a:r>
            <a:r>
              <a:rPr lang="en-US" sz="1800" dirty="0">
                <a:effectLst/>
                <a:latin typeface="Aptos" panose="020B0004020202020204" pitchFamily="34" charset="0"/>
                <a:ea typeface="Times New Roman" panose="02020603050405020304" pitchFamily="18" charset="0"/>
                <a:cs typeface="Aptos" panose="020B0004020202020204" pitchFamily="34" charset="0"/>
              </a:rPr>
              <a:t>, 32 (2), 78-90.</a:t>
            </a:r>
          </a:p>
          <a:p>
            <a:r>
              <a:rPr lang="en-US" sz="1800" dirty="0">
                <a:latin typeface="Aptos" panose="020B0004020202020204" pitchFamily="34" charset="0"/>
              </a:rPr>
              <a:t>Nebraska Department of Health and Human Services. (2023). </a:t>
            </a:r>
            <a:r>
              <a:rPr lang="en-US" sz="1800" i="1" dirty="0">
                <a:latin typeface="Aptos" panose="020B0004020202020204" pitchFamily="34" charset="0"/>
              </a:rPr>
              <a:t>[Domestic Violence Data]</a:t>
            </a:r>
            <a:r>
              <a:rPr lang="en-US" sz="1800" dirty="0">
                <a:latin typeface="Aptos" panose="020B0004020202020204" pitchFamily="34" charset="0"/>
              </a:rPr>
              <a:t>. Provided to the UNL Center on Children, Families, and the Law.</a:t>
            </a:r>
            <a:endParaRPr lang="en-US" dirty="0">
              <a:effectLst/>
              <a:latin typeface="Aptos" panose="020B0004020202020204" pitchFamily="34" charset="0"/>
              <a:ea typeface="Times New Roman" panose="02020603050405020304" pitchFamily="18" charset="0"/>
              <a:cs typeface="Aptos" panose="020B0004020202020204" pitchFamily="34" charset="0"/>
            </a:endParaRPr>
          </a:p>
          <a:p>
            <a:r>
              <a:rPr lang="en-US" sz="1800" dirty="0">
                <a:latin typeface="Aptos" panose="020B0004020202020204" pitchFamily="34" charset="0"/>
              </a:rPr>
              <a:t>Van der Kolk, Angela J. H. L. M. et al., </a:t>
            </a:r>
            <a:r>
              <a:rPr lang="en-US" sz="1800" dirty="0">
                <a:effectLst/>
                <a:latin typeface="Aptos" panose="020B0004020202020204" pitchFamily="34" charset="0"/>
                <a:ea typeface="Times New Roman" panose="02020603050405020304" pitchFamily="18" charset="0"/>
                <a:cs typeface="Aptos" panose="020B0004020202020204" pitchFamily="34" charset="0"/>
              </a:rPr>
              <a:t>(2022). Long-term effects of domestic violence on children's mental health</a:t>
            </a:r>
            <a:r>
              <a:rPr lang="en-US" sz="1800" i="1" dirty="0">
                <a:effectLst/>
                <a:latin typeface="Aptos" panose="020B0004020202020204" pitchFamily="34" charset="0"/>
                <a:ea typeface="Times New Roman" panose="02020603050405020304" pitchFamily="18" charset="0"/>
                <a:cs typeface="Aptos" panose="020B0004020202020204" pitchFamily="34" charset="0"/>
              </a:rPr>
              <a:t>. Trauma, Violence, &amp; Abuse, </a:t>
            </a:r>
            <a:r>
              <a:rPr lang="en-US" sz="1800" dirty="0">
                <a:effectLst/>
                <a:latin typeface="Aptos" panose="020B0004020202020204" pitchFamily="34" charset="0"/>
                <a:ea typeface="Times New Roman" panose="02020603050405020304" pitchFamily="18" charset="0"/>
                <a:cs typeface="Aptos" panose="020B0004020202020204" pitchFamily="34" charset="0"/>
              </a:rPr>
              <a:t>24</a:t>
            </a:r>
            <a:r>
              <a:rPr lang="en-US" sz="1800" dirty="0">
                <a:latin typeface="Aptos" panose="020B0004020202020204" pitchFamily="34" charset="0"/>
                <a:ea typeface="Times New Roman" panose="02020603050405020304" pitchFamily="18" charset="0"/>
                <a:cs typeface="Aptos" panose="020B0004020202020204" pitchFamily="34" charset="0"/>
              </a:rPr>
              <a:t> </a:t>
            </a:r>
            <a:r>
              <a:rPr lang="en-US" sz="1800" dirty="0">
                <a:effectLst/>
                <a:latin typeface="Aptos" panose="020B0004020202020204" pitchFamily="34" charset="0"/>
                <a:ea typeface="Times New Roman" panose="02020603050405020304" pitchFamily="18" charset="0"/>
                <a:cs typeface="Aptos" panose="020B0004020202020204" pitchFamily="34" charset="0"/>
              </a:rPr>
              <a:t>(4), 412-425.</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0" indent="0">
              <a:buNone/>
            </a:pPr>
            <a:endParaRPr lang="en-US" b="1" dirty="0"/>
          </a:p>
        </p:txBody>
      </p:sp>
    </p:spTree>
    <p:extLst>
      <p:ext uri="{BB962C8B-B14F-4D97-AF65-F5344CB8AC3E}">
        <p14:creationId xmlns:p14="http://schemas.microsoft.com/office/powerpoint/2010/main" val="381347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67F229A-48C3-4BE7-96EC-3C05DC7FB720}"/>
              </a:ext>
            </a:extLst>
          </p:cNvPr>
          <p:cNvSpPr>
            <a:spLocks noGrp="1"/>
          </p:cNvSpPr>
          <p:nvPr>
            <p:ph type="title"/>
          </p:nvPr>
        </p:nvSpPr>
        <p:spPr/>
        <p:txBody>
          <a:bodyPr/>
          <a:lstStyle/>
          <a:p>
            <a:r>
              <a:rPr lang="en-US" b="1" i="0" dirty="0">
                <a:latin typeface="+mn-lt"/>
              </a:rPr>
              <a:t>Where does domestic violence come from?</a:t>
            </a:r>
          </a:p>
        </p:txBody>
      </p:sp>
      <p:sp>
        <p:nvSpPr>
          <p:cNvPr id="11" name="Content Placeholder 10">
            <a:extLst>
              <a:ext uri="{FF2B5EF4-FFF2-40B4-BE49-F238E27FC236}">
                <a16:creationId xmlns:a16="http://schemas.microsoft.com/office/drawing/2014/main" id="{7041F48D-F184-4F9F-B5AC-F127F0898F39}"/>
              </a:ext>
            </a:extLst>
          </p:cNvPr>
          <p:cNvSpPr>
            <a:spLocks noGrp="1"/>
          </p:cNvSpPr>
          <p:nvPr>
            <p:ph sz="quarter" idx="13"/>
          </p:nvPr>
        </p:nvSpPr>
        <p:spPr/>
        <p:txBody>
          <a:bodyPr/>
          <a:lstStyle/>
          <a:p>
            <a:r>
              <a:rPr lang="en-US" sz="1800" dirty="0"/>
              <a:t>“Abuse grows from attitudes and values, not feelings. The roots are ownership, the trunk is entitlement, and the branches are control.”</a:t>
            </a:r>
          </a:p>
          <a:p>
            <a:r>
              <a:rPr lang="en-US" dirty="0"/>
              <a:t>~Lundy Bancroft</a:t>
            </a:r>
            <a:endParaRPr lang="en-US" sz="1800" dirty="0"/>
          </a:p>
        </p:txBody>
      </p:sp>
      <p:sp>
        <p:nvSpPr>
          <p:cNvPr id="14" name="Slide Number Placeholder 13">
            <a:extLst>
              <a:ext uri="{FF2B5EF4-FFF2-40B4-BE49-F238E27FC236}">
                <a16:creationId xmlns:a16="http://schemas.microsoft.com/office/drawing/2014/main" id="{C1EA167B-7079-4284-997F-7309C510B763}"/>
              </a:ext>
            </a:extLst>
          </p:cNvPr>
          <p:cNvSpPr>
            <a:spLocks noGrp="1"/>
          </p:cNvSpPr>
          <p:nvPr>
            <p:ph type="sldNum" sz="quarter" idx="12"/>
          </p:nvPr>
        </p:nvSpPr>
        <p:spPr/>
        <p:txBody>
          <a:bodyPr/>
          <a:lstStyle/>
          <a:p>
            <a:fld id="{B9713C8C-8E70-45D5-AE59-23E60168254E}" type="slidenum">
              <a:rPr lang="en-US" smtClean="0"/>
              <a:t>4</a:t>
            </a:fld>
            <a:endParaRPr lang="en-US" dirty="0"/>
          </a:p>
        </p:txBody>
      </p:sp>
    </p:spTree>
    <p:extLst>
      <p:ext uri="{BB962C8B-B14F-4D97-AF65-F5344CB8AC3E}">
        <p14:creationId xmlns:p14="http://schemas.microsoft.com/office/powerpoint/2010/main" val="2849151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3300984" y="2271477"/>
            <a:ext cx="5541264" cy="2757723"/>
          </a:xfrm>
        </p:spPr>
        <p:txBody>
          <a:bodyPr>
            <a:noAutofit/>
          </a:bodyPr>
          <a:lstStyle/>
          <a:p>
            <a:pPr marL="0" marR="0">
              <a:spcBef>
                <a:spcPts val="0"/>
              </a:spcBef>
              <a:spcAft>
                <a:spcPts val="0"/>
              </a:spcAft>
            </a:pPr>
            <a:r>
              <a:rPr lang="en-US" sz="2000" dirty="0">
                <a:effectLst/>
                <a:latin typeface="Aptos" panose="020B0004020202020204" pitchFamily="34" charset="0"/>
                <a:ea typeface="Aptos" panose="020B0004020202020204" pitchFamily="34" charset="0"/>
              </a:rPr>
              <a:t>A pattern of behavior by a perpetrator that creates a power imbalance between the intimate partners that creates real or feared risk of physical and sexual safety to one of the partners and to the child(ren) of the partner(s).  These tactics include threats, coercion, intimidation, economic abuse, verbal abuse, using the children to assert power/control, using gender imbalances to assert power/control isolation, minimization, denial and blaming.  These tactics may also include the use of physical and/or sexual violence.</a:t>
            </a:r>
            <a:endParaRPr lang="en-US" sz="2000" dirty="0">
              <a:effectLst/>
              <a:latin typeface="Times New Roman" panose="02020603050405020304" pitchFamily="18" charset="0"/>
              <a:ea typeface="Aptos" panose="020B0004020202020204" pitchFamily="34" charset="0"/>
            </a:endParaRP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3878580" y="5167630"/>
            <a:ext cx="4434840" cy="1188720"/>
          </a:xfrm>
        </p:spPr>
        <p:txBody>
          <a:bodyPr>
            <a:normAutofit/>
          </a:bodyPr>
          <a:lstStyle/>
          <a:p>
            <a:r>
              <a:rPr lang="en-US" sz="2800" b="1" cap="none" dirty="0">
                <a:solidFill>
                  <a:srgbClr val="FFFFFF"/>
                </a:solidFill>
                <a:latin typeface="+mn-lt"/>
              </a:rPr>
              <a:t>Defining Domestic Violence</a:t>
            </a: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p:txBody>
          <a:bodyPr/>
          <a:lstStyle/>
          <a:p>
            <a:fld id="{B9713C8C-8E70-45D5-AE59-23E60168254E}" type="slidenum">
              <a:rPr lang="en-US" smtClean="0"/>
              <a:t>5</a:t>
            </a:fld>
            <a:endParaRPr lang="en-US" dirty="0"/>
          </a:p>
        </p:txBody>
      </p:sp>
    </p:spTree>
    <p:extLst>
      <p:ext uri="{BB962C8B-B14F-4D97-AF65-F5344CB8AC3E}">
        <p14:creationId xmlns:p14="http://schemas.microsoft.com/office/powerpoint/2010/main" val="3079534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5A86-8B2B-8C11-A180-B5B6FE76B10B}"/>
              </a:ext>
            </a:extLst>
          </p:cNvPr>
          <p:cNvSpPr>
            <a:spLocks noGrp="1"/>
          </p:cNvSpPr>
          <p:nvPr>
            <p:ph type="title"/>
          </p:nvPr>
        </p:nvSpPr>
        <p:spPr/>
        <p:txBody>
          <a:bodyPr/>
          <a:lstStyle/>
          <a:p>
            <a:r>
              <a:rPr lang="en-US" b="1" i="0" dirty="0">
                <a:latin typeface="+mn-lt"/>
              </a:rPr>
              <a:t>Nebraska Revised Statute 43-247 3(a)</a:t>
            </a:r>
          </a:p>
        </p:txBody>
      </p:sp>
      <p:sp>
        <p:nvSpPr>
          <p:cNvPr id="6" name="Content Placeholder 5">
            <a:extLst>
              <a:ext uri="{FF2B5EF4-FFF2-40B4-BE49-F238E27FC236}">
                <a16:creationId xmlns:a16="http://schemas.microsoft.com/office/drawing/2014/main" id="{9A5EB504-0B77-2529-8E65-2808FC81BA6D}"/>
              </a:ext>
            </a:extLst>
          </p:cNvPr>
          <p:cNvSpPr>
            <a:spLocks noGrp="1"/>
          </p:cNvSpPr>
          <p:nvPr>
            <p:ph sz="quarter" idx="13"/>
          </p:nvPr>
        </p:nvSpPr>
        <p:spPr/>
        <p:txBody>
          <a:bodyPr>
            <a:normAutofit/>
          </a:bodyPr>
          <a:lstStyle/>
          <a:p>
            <a:r>
              <a:rPr lang="en-US" b="1" dirty="0"/>
              <a:t>The juvenile court in each county shall have jurisdiction of any juvenile who:</a:t>
            </a:r>
          </a:p>
          <a:p>
            <a:endParaRPr lang="en-US" sz="1400" b="0" i="0" dirty="0">
              <a:solidFill>
                <a:srgbClr val="212529"/>
              </a:solidFill>
              <a:effectLst/>
              <a:highlight>
                <a:srgbClr val="FFFFFF"/>
              </a:highlight>
            </a:endParaRPr>
          </a:p>
          <a:p>
            <a:r>
              <a:rPr lang="en-US" sz="1500" b="0" i="1" dirty="0">
                <a:solidFill>
                  <a:srgbClr val="212529"/>
                </a:solidFill>
                <a:effectLst/>
                <a:highlight>
                  <a:srgbClr val="FFFFFF"/>
                </a:highlight>
              </a:rPr>
              <a:t>Who is homeless or destitute, or without proper support through no fault of his or her parent, guardian, or custodian; who is abandoned by his or her parent, guardian, or custodian; </a:t>
            </a:r>
            <a:r>
              <a:rPr lang="en-US" sz="1500" b="1" i="1" dirty="0">
                <a:solidFill>
                  <a:srgbClr val="212529"/>
                </a:solidFill>
                <a:effectLst/>
                <a:highlight>
                  <a:srgbClr val="FFFF00"/>
                </a:highlight>
              </a:rPr>
              <a:t>who lacks proper parental care by reason of the fault or habits of his or her parent, guardian, or custodian</a:t>
            </a:r>
            <a:r>
              <a:rPr lang="en-US" sz="1500" b="0" i="1" dirty="0">
                <a:solidFill>
                  <a:srgbClr val="212529"/>
                </a:solidFill>
                <a:effectLst/>
                <a:highlight>
                  <a:srgbClr val="FFFFFF"/>
                </a:highlight>
              </a:rPr>
              <a:t>; whose parent, guardian, or custodian neglects or refuses to provide proper or necessary subsistence, education, or other care necessary for the health, morals, or well-being of such juvenile; whose parent, guardian, or custodian is unable to provide or neglects or refuses to provide special care made necessary by the mental condition of the juvenile; who is in a situation or engages in an occupation, including prostitution, dangerous to life or limb or injurious to the health or morals of such juvenile</a:t>
            </a:r>
            <a:endParaRPr lang="en-US" sz="1500" i="1" dirty="0"/>
          </a:p>
          <a:p>
            <a:endParaRPr lang="en-US" dirty="0"/>
          </a:p>
        </p:txBody>
      </p:sp>
    </p:spTree>
    <p:extLst>
      <p:ext uri="{BB962C8B-B14F-4D97-AF65-F5344CB8AC3E}">
        <p14:creationId xmlns:p14="http://schemas.microsoft.com/office/powerpoint/2010/main" val="2678759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C00B-3B91-D8A7-0390-AFA1BF6A9017}"/>
              </a:ext>
            </a:extLst>
          </p:cNvPr>
          <p:cNvSpPr>
            <a:spLocks noGrp="1"/>
          </p:cNvSpPr>
          <p:nvPr>
            <p:ph type="title"/>
          </p:nvPr>
        </p:nvSpPr>
        <p:spPr/>
        <p:txBody>
          <a:bodyPr/>
          <a:lstStyle/>
          <a:p>
            <a:r>
              <a:rPr lang="en-US" b="1" i="0" dirty="0">
                <a:latin typeface="+mn-lt"/>
              </a:rPr>
              <a:t>DHHS Domestic Violence Policy Objectives</a:t>
            </a:r>
          </a:p>
        </p:txBody>
      </p:sp>
      <p:graphicFrame>
        <p:nvGraphicFramePr>
          <p:cNvPr id="7" name="Content Placeholder 6">
            <a:extLst>
              <a:ext uri="{FF2B5EF4-FFF2-40B4-BE49-F238E27FC236}">
                <a16:creationId xmlns:a16="http://schemas.microsoft.com/office/drawing/2014/main" id="{C6010DC2-A309-CDAE-29C6-2F4A5E0EBF8A}"/>
              </a:ext>
            </a:extLst>
          </p:cNvPr>
          <p:cNvGraphicFramePr>
            <a:graphicFrameLocks noGrp="1"/>
          </p:cNvGraphicFramePr>
          <p:nvPr>
            <p:ph idx="1"/>
            <p:extLst>
              <p:ext uri="{D42A27DB-BD31-4B8C-83A1-F6EECF244321}">
                <p14:modId xmlns:p14="http://schemas.microsoft.com/office/powerpoint/2010/main" val="1764750045"/>
              </p:ext>
            </p:extLst>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7727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C1860-F0DB-AA13-9C72-160BA851C06A}"/>
              </a:ext>
            </a:extLst>
          </p:cNvPr>
          <p:cNvSpPr>
            <a:spLocks noGrp="1"/>
          </p:cNvSpPr>
          <p:nvPr>
            <p:ph type="title"/>
          </p:nvPr>
        </p:nvSpPr>
        <p:spPr/>
        <p:txBody>
          <a:bodyPr/>
          <a:lstStyle/>
          <a:p>
            <a:r>
              <a:rPr lang="en-US" b="1" i="0" dirty="0">
                <a:latin typeface="+mn-lt"/>
              </a:rPr>
              <a:t>State and National Data</a:t>
            </a:r>
          </a:p>
        </p:txBody>
      </p:sp>
      <p:sp>
        <p:nvSpPr>
          <p:cNvPr id="3" name="Text Placeholder 2">
            <a:extLst>
              <a:ext uri="{FF2B5EF4-FFF2-40B4-BE49-F238E27FC236}">
                <a16:creationId xmlns:a16="http://schemas.microsoft.com/office/drawing/2014/main" id="{482A96FF-104D-065A-084F-D0034CAE5279}"/>
              </a:ext>
            </a:extLst>
          </p:cNvPr>
          <p:cNvSpPr>
            <a:spLocks noGrp="1"/>
          </p:cNvSpPr>
          <p:nvPr>
            <p:ph type="body" idx="1"/>
          </p:nvPr>
        </p:nvSpPr>
        <p:spPr/>
        <p:txBody>
          <a:bodyPr/>
          <a:lstStyle/>
          <a:p>
            <a:r>
              <a:rPr lang="en-US" b="0" dirty="0"/>
              <a:t>Nebraska DHHS Hotline Calls, 2023</a:t>
            </a:r>
          </a:p>
        </p:txBody>
      </p:sp>
      <p:sp>
        <p:nvSpPr>
          <p:cNvPr id="5" name="Text Placeholder 4">
            <a:extLst>
              <a:ext uri="{FF2B5EF4-FFF2-40B4-BE49-F238E27FC236}">
                <a16:creationId xmlns:a16="http://schemas.microsoft.com/office/drawing/2014/main" id="{C138BEC0-6062-0EBB-4E31-BC0E2E6D8961}"/>
              </a:ext>
            </a:extLst>
          </p:cNvPr>
          <p:cNvSpPr>
            <a:spLocks noGrp="1"/>
          </p:cNvSpPr>
          <p:nvPr>
            <p:ph type="body" sz="quarter" idx="3"/>
          </p:nvPr>
        </p:nvSpPr>
        <p:spPr/>
        <p:txBody>
          <a:bodyPr/>
          <a:lstStyle/>
          <a:p>
            <a:r>
              <a:rPr lang="en-US" b="0" dirty="0"/>
              <a:t>National Data on Families in the System with DV</a:t>
            </a:r>
          </a:p>
        </p:txBody>
      </p:sp>
      <p:graphicFrame>
        <p:nvGraphicFramePr>
          <p:cNvPr id="10" name="Content Placeholder 9">
            <a:extLst>
              <a:ext uri="{FF2B5EF4-FFF2-40B4-BE49-F238E27FC236}">
                <a16:creationId xmlns:a16="http://schemas.microsoft.com/office/drawing/2014/main" id="{C703B901-F74B-9154-1AD7-2BCA79755523}"/>
              </a:ext>
            </a:extLst>
          </p:cNvPr>
          <p:cNvGraphicFramePr>
            <a:graphicFrameLocks noGrp="1"/>
          </p:cNvGraphicFramePr>
          <p:nvPr>
            <p:ph sz="half" idx="2"/>
            <p:extLst>
              <p:ext uri="{D42A27DB-BD31-4B8C-83A1-F6EECF244321}">
                <p14:modId xmlns:p14="http://schemas.microsoft.com/office/powerpoint/2010/main" val="241907909"/>
              </p:ext>
            </p:extLst>
          </p:nvPr>
        </p:nvGraphicFramePr>
        <p:xfrm>
          <a:off x="839788" y="3127375"/>
          <a:ext cx="4937125" cy="30638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10">
            <a:extLst>
              <a:ext uri="{FF2B5EF4-FFF2-40B4-BE49-F238E27FC236}">
                <a16:creationId xmlns:a16="http://schemas.microsoft.com/office/drawing/2014/main" id="{EEFAAE44-642C-2B5A-43FC-188571D3EF9B}"/>
              </a:ext>
            </a:extLst>
          </p:cNvPr>
          <p:cNvGraphicFramePr>
            <a:graphicFrameLocks noGrp="1"/>
          </p:cNvGraphicFramePr>
          <p:nvPr>
            <p:ph sz="quarter" idx="4"/>
            <p:extLst>
              <p:ext uri="{D42A27DB-BD31-4B8C-83A1-F6EECF244321}">
                <p14:modId xmlns:p14="http://schemas.microsoft.com/office/powerpoint/2010/main" val="2043235343"/>
              </p:ext>
            </p:extLst>
          </p:nvPr>
        </p:nvGraphicFramePr>
        <p:xfrm>
          <a:off x="6419850" y="3127375"/>
          <a:ext cx="4937125" cy="30638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11A6B823-A6A3-05B8-50D9-68C6B68B3A28}"/>
              </a:ext>
            </a:extLst>
          </p:cNvPr>
          <p:cNvSpPr txBox="1"/>
          <p:nvPr/>
        </p:nvSpPr>
        <p:spPr>
          <a:xfrm>
            <a:off x="1033850" y="6052750"/>
            <a:ext cx="1977656" cy="276999"/>
          </a:xfrm>
          <a:prstGeom prst="rect">
            <a:avLst/>
          </a:prstGeom>
          <a:noFill/>
        </p:spPr>
        <p:txBody>
          <a:bodyPr wrap="square" rtlCol="0">
            <a:spAutoFit/>
          </a:bodyPr>
          <a:lstStyle/>
          <a:p>
            <a:r>
              <a:rPr lang="en-US" sz="1200" dirty="0"/>
              <a:t>NE DHHS, 2023</a:t>
            </a:r>
          </a:p>
        </p:txBody>
      </p:sp>
      <p:sp>
        <p:nvSpPr>
          <p:cNvPr id="14" name="TextBox 13">
            <a:extLst>
              <a:ext uri="{FF2B5EF4-FFF2-40B4-BE49-F238E27FC236}">
                <a16:creationId xmlns:a16="http://schemas.microsoft.com/office/drawing/2014/main" id="{AD0D3367-FBA7-BC9D-6416-A0657A773B0F}"/>
              </a:ext>
            </a:extLst>
          </p:cNvPr>
          <p:cNvSpPr txBox="1"/>
          <p:nvPr/>
        </p:nvSpPr>
        <p:spPr>
          <a:xfrm>
            <a:off x="7046729" y="6094359"/>
            <a:ext cx="6097772" cy="261610"/>
          </a:xfrm>
          <a:prstGeom prst="rect">
            <a:avLst/>
          </a:prstGeom>
          <a:noFill/>
        </p:spPr>
        <p:txBody>
          <a:bodyPr wrap="square">
            <a:spAutoFit/>
          </a:bodyPr>
          <a:lstStyle/>
          <a:p>
            <a:r>
              <a:rPr lang="en-US" sz="1100" dirty="0"/>
              <a:t>QIC – DV in Child Welfare, 2018</a:t>
            </a:r>
          </a:p>
        </p:txBody>
      </p:sp>
    </p:spTree>
    <p:extLst>
      <p:ext uri="{BB962C8B-B14F-4D97-AF65-F5344CB8AC3E}">
        <p14:creationId xmlns:p14="http://schemas.microsoft.com/office/powerpoint/2010/main" val="2925116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79313-59E9-C930-B6B1-E9A463E2F4D5}"/>
              </a:ext>
            </a:extLst>
          </p:cNvPr>
          <p:cNvSpPr>
            <a:spLocks noGrp="1"/>
          </p:cNvSpPr>
          <p:nvPr>
            <p:ph type="title"/>
          </p:nvPr>
        </p:nvSpPr>
        <p:spPr/>
        <p:txBody>
          <a:bodyPr/>
          <a:lstStyle/>
          <a:p>
            <a:r>
              <a:rPr lang="en-US" b="1" dirty="0">
                <a:latin typeface="+mn-lt"/>
              </a:rPr>
              <a:t>Why does he do that?</a:t>
            </a:r>
          </a:p>
        </p:txBody>
      </p:sp>
      <p:pic>
        <p:nvPicPr>
          <p:cNvPr id="1026" name="Picture 2" descr="Angry and Controlling Men ...">
            <a:extLst>
              <a:ext uri="{FF2B5EF4-FFF2-40B4-BE49-F238E27FC236}">
                <a16:creationId xmlns:a16="http://schemas.microsoft.com/office/drawing/2014/main" id="{0C02EB25-BA85-F41F-6950-046CB4119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3072" y="1090991"/>
            <a:ext cx="3007658" cy="44787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994788"/>
      </p:ext>
    </p:extLst>
  </p:cSld>
  <p:clrMapOvr>
    <a:masterClrMapping/>
  </p:clrMapOvr>
</p:sld>
</file>

<file path=ppt/theme/theme1.xml><?xml version="1.0" encoding="utf-8"?>
<a:theme xmlns:a="http://schemas.openxmlformats.org/drawingml/2006/main" name="Brush">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3.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Brush presentation</Template>
  <TotalTime>573</TotalTime>
  <Words>1359</Words>
  <Application>Microsoft Office PowerPoint</Application>
  <PresentationFormat>Widescreen</PresentationFormat>
  <Paragraphs>184</Paragraphs>
  <Slides>32</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Aptos</vt:lpstr>
      <vt:lpstr>Arial</vt:lpstr>
      <vt:lpstr>Calibri</vt:lpstr>
      <vt:lpstr>Century Gothic</vt:lpstr>
      <vt:lpstr>Elephant</vt:lpstr>
      <vt:lpstr>Times New Roman</vt:lpstr>
      <vt:lpstr>Wingdings</vt:lpstr>
      <vt:lpstr>Brush</vt:lpstr>
      <vt:lpstr>Breaking the Cycle: Domestic-Violence Child Welfare Practice for Safety, Healing, and Prevention</vt:lpstr>
      <vt:lpstr>Agenda</vt:lpstr>
      <vt:lpstr>Domestic Violence Basics</vt:lpstr>
      <vt:lpstr>Where does domestic violence come from?</vt:lpstr>
      <vt:lpstr>A pattern of behavior by a perpetrator that creates a power imbalance between the intimate partners that creates real or feared risk of physical and sexual safety to one of the partners and to the child(ren) of the partner(s).  These tactics include threats, coercion, intimidation, economic abuse, verbal abuse, using the children to assert power/control, using gender imbalances to assert power/control isolation, minimization, denial and blaming.  These tactics may also include the use of physical and/or sexual violence.</vt:lpstr>
      <vt:lpstr>Nebraska Revised Statute 43-247 3(a)</vt:lpstr>
      <vt:lpstr>DHHS Domestic Violence Policy Objectives</vt:lpstr>
      <vt:lpstr>State and National Data</vt:lpstr>
      <vt:lpstr>Why does he do that?</vt:lpstr>
      <vt:lpstr>The Profile of an Abuser</vt:lpstr>
      <vt:lpstr>The Profile of an Abuser</vt:lpstr>
      <vt:lpstr>Contributing Factors</vt:lpstr>
      <vt:lpstr>Myths about Abusers</vt:lpstr>
      <vt:lpstr>Effects of Domestic Violence on Children</vt:lpstr>
      <vt:lpstr>Your Role as a Professional</vt:lpstr>
      <vt:lpstr>Your Role as a Professional</vt:lpstr>
      <vt:lpstr>The Role of Professionals Working with Abusers</vt:lpstr>
      <vt:lpstr>What is Our Goal?</vt:lpstr>
      <vt:lpstr>Domestic Violence-Informed Strategies</vt:lpstr>
      <vt:lpstr>Working with Survivors</vt:lpstr>
      <vt:lpstr>Keep the Survivor’s Perspective at the Forefront – Rachel’s Story</vt:lpstr>
      <vt:lpstr>Domestic Violence Survivors</vt:lpstr>
      <vt:lpstr>Working with Abusers</vt:lpstr>
      <vt:lpstr>Domestic Violence Abusers</vt:lpstr>
      <vt:lpstr>Obstacles for Change</vt:lpstr>
      <vt:lpstr>Elements of Change</vt:lpstr>
      <vt:lpstr>Working with Children</vt:lpstr>
      <vt:lpstr>Children Affected by Domestic Violence</vt:lpstr>
      <vt:lpstr>Resilience in Children   (Bancroft, 2024)</vt:lpstr>
      <vt:lpstr>Children heal through…   (Bancroft, 2024)</vt:lpstr>
      <vt:lpstr>Questions?</vt:lpstr>
      <vt:lpstr>References</vt:lpstr>
    </vt:vector>
  </TitlesOfParts>
  <Company>University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Breaking the Cycle: Domestic-Violence Child Welfare Practice for Safety, Healing, and Prevention</dc:title>
  <dc:creator>Jamie Bahm</dc:creator>
  <cp:lastModifiedBy>Christina Millsap</cp:lastModifiedBy>
  <cp:revision>3</cp:revision>
  <dcterms:created xsi:type="dcterms:W3CDTF">2024-07-24T17:33:37Z</dcterms:created>
  <dcterms:modified xsi:type="dcterms:W3CDTF">2024-08-15T23:59:39Z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